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Default Extension="png" ContentType="image/png"/>
  <Override PartName="/ppt/tags/tag7.xml" ContentType="application/vnd.openxmlformats-officedocument.presentationml.tags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01" r:id="rId2"/>
  </p:sldMasterIdLst>
  <p:notesMasterIdLst>
    <p:notesMasterId r:id="rId32"/>
  </p:notesMasterIdLst>
  <p:sldIdLst>
    <p:sldId id="607" r:id="rId3"/>
    <p:sldId id="263" r:id="rId4"/>
    <p:sldId id="862" r:id="rId5"/>
    <p:sldId id="907" r:id="rId6"/>
    <p:sldId id="258" r:id="rId7"/>
    <p:sldId id="916" r:id="rId8"/>
    <p:sldId id="913" r:id="rId9"/>
    <p:sldId id="269" r:id="rId10"/>
    <p:sldId id="914" r:id="rId11"/>
    <p:sldId id="296" r:id="rId12"/>
    <p:sldId id="915" r:id="rId13"/>
    <p:sldId id="298" r:id="rId14"/>
    <p:sldId id="299" r:id="rId15"/>
    <p:sldId id="917" r:id="rId16"/>
    <p:sldId id="918" r:id="rId17"/>
    <p:sldId id="919" r:id="rId18"/>
    <p:sldId id="920" r:id="rId19"/>
    <p:sldId id="921" r:id="rId20"/>
    <p:sldId id="922" r:id="rId21"/>
    <p:sldId id="923" r:id="rId22"/>
    <p:sldId id="924" r:id="rId23"/>
    <p:sldId id="925" r:id="rId24"/>
    <p:sldId id="260" r:id="rId25"/>
    <p:sldId id="926" r:id="rId26"/>
    <p:sldId id="307" r:id="rId27"/>
    <p:sldId id="265" r:id="rId28"/>
    <p:sldId id="927" r:id="rId29"/>
    <p:sldId id="271" r:id="rId30"/>
    <p:sldId id="906" r:id="rId31"/>
  </p:sldIdLst>
  <p:sldSz cx="12192000" cy="6858000"/>
  <p:notesSz cx="6858000" cy="9144000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E0118"/>
    <a:srgbClr val="FCB00C"/>
    <a:srgbClr val="FEFEFE"/>
    <a:srgbClr val="FFFFFF"/>
    <a:srgbClr val="E29100"/>
    <a:srgbClr val="337B83"/>
    <a:srgbClr val="FFC557"/>
    <a:srgbClr val="FFB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77" autoAdjust="0"/>
  </p:normalViewPr>
  <p:slideViewPr>
    <p:cSldViewPr snapToGrid="0">
      <p:cViewPr varScale="1">
        <p:scale>
          <a:sx n="107" d="100"/>
          <a:sy n="107" d="100"/>
        </p:scale>
        <p:origin x="-7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B125C02-CCB0-4D32-A3E2-CB6C71FD2591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1FAEC57-045D-45E6-BA07-900B2B0B8B3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CF66329-04AE-4556-94AB-DEAFE174CCD7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1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F5D1E-4C06-41DA-AAB5-48B53393CF2A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2F9736-2179-42DD-8174-332CB10A225A}" type="slidenum">
              <a:rPr lang="en-US" altLang="zh-CN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6909EB-125C-482A-9222-67C5541287E1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0CE77A-3E79-4720-B82A-D5F801A5D122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FF7138E6-2E34-4147-8EA8-43E24D0408C6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14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471A7F-E802-406E-8D72-EE2280EFA4E5}" type="slidenum">
              <a:rPr lang="en-US" altLang="zh-CN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4021CB-8E6A-41E6-AAD3-B37839F51BB1}" type="slidenum">
              <a:rPr lang="en-US" altLang="zh-CN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E27632-45E2-414D-AFC2-D288556DAFD7}" type="slidenum">
              <a:rPr lang="en-US" altLang="zh-CN">
                <a:solidFill>
                  <a:srgbClr val="000000"/>
                </a:solidFill>
              </a:rPr>
              <a:pPr/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7F07D2-C804-409C-9088-2F3873540CAB}" type="slidenum">
              <a:rPr lang="en-US" altLang="zh-CN">
                <a:solidFill>
                  <a:srgbClr val="000000"/>
                </a:solidFill>
              </a:rPr>
              <a:pPr/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AD84F6-5487-479B-909B-FF3CCAEC6965}" type="slidenum">
              <a:rPr lang="en-US" altLang="zh-CN">
                <a:solidFill>
                  <a:srgbClr val="000000"/>
                </a:solidFill>
              </a:rPr>
              <a:pPr/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6AE45F-30FA-4438-943C-FD0D9B3DC9C5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412008-A04A-4C80-BCB7-34C16BB6DB8C}" type="slidenum">
              <a:rPr lang="en-US" altLang="zh-CN">
                <a:solidFill>
                  <a:srgbClr val="000000"/>
                </a:solidFill>
              </a:rPr>
              <a:pPr/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5FB3EE-40E7-4A19-AF48-2ABA833C331C}" type="slidenum">
              <a:rPr lang="en-US" altLang="zh-CN">
                <a:solidFill>
                  <a:srgbClr val="000000"/>
                </a:solidFill>
              </a:rPr>
              <a:pPr/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8EE4325-D01C-4808-9148-A20C9CF05CD9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22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52AD14-C22F-4BB5-830A-F37233FCCA4C}" type="slidenum">
              <a:rPr lang="en-US" altLang="zh-CN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607D482-5223-42B7-A8C9-E13571E510FC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24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FEB0CB-D4C3-4101-AC96-20C6A9E3417A}" type="slidenum">
              <a:rPr lang="en-US" altLang="zh-CN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35067-944C-44C2-BAFE-31FFF522A5A0}" type="slidenum">
              <a:rPr lang="en-US" altLang="zh-CN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4D30AF66-6F56-4F59-8904-2C64B22E7D0E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27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E7BC06-9A2A-4A4E-A1F9-5D7A26AD7193}" type="slidenum">
              <a:rPr lang="en-US" altLang="zh-CN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DF03FA87-7D35-4D7F-888D-60B06AD9DACF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29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46389014-28F4-42E1-A8A7-75765EEF720D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3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7C88AB76-A2B3-4758-9AB2-03FD6D055EB0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4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4B8A0-C6E0-4BF7-9A3C-2CE8B5B05A2D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6FB16BBA-0F9E-4327-9E08-B596BB9D9620}" type="slidenum">
              <a:rPr lang="zh-CN" altLang="en-US">
                <a:solidFill>
                  <a:srgbClr val="000000"/>
                </a:solidFill>
                <a:ea typeface="宋体" pitchFamily="2" charset="-122"/>
              </a:rPr>
              <a:pPr defTabSz="912813"/>
              <a:t>6</a:t>
            </a:fld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3253EB-99E2-4E69-BE1E-486E19D72670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FF37C8-AB43-4806-AE21-9B38228C81B6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85CB48-B2DF-4BA5-9502-3D6D10C884E7}" type="slidenum">
              <a:rPr lang="en-US" altLang="zh-CN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E661-1E2E-43AD-8BB0-94EE6D290C49}" type="datetimeFigureOut">
              <a:rPr lang="zh-CN" altLang="en-US"/>
              <a:pPr>
                <a:defRPr/>
              </a:pPr>
              <a:t>2019/10/3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FF43B-9364-4F7B-BC3A-9C675DC9C40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5226679-2D07-4773-80FD-8D5B286770B2}" type="datetimeFigureOut">
              <a:rPr lang="zh-CN" altLang="en-US"/>
              <a:pPr>
                <a:defRPr/>
              </a:pPr>
              <a:t>2019/10/3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 anchor="t"/>
          <a:lstStyle>
            <a:lvl1pPr>
              <a:defRPr/>
            </a:lvl1pPr>
          </a:lstStyle>
          <a:p>
            <a:fld id="{3CA493AD-A1C1-4A3C-807A-A470FC416F2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A941-C454-4207-BD56-2131CCF57E02}" type="datetimeFigureOut">
              <a:rPr lang="zh-CN" altLang="en-US"/>
              <a:pPr>
                <a:defRPr/>
              </a:pPr>
              <a:t>2019/10/3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EAE1-37B7-450E-8E80-E9DF789CCBC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E1B3E7-E81D-4BA9-8B56-1966BF583B83}" type="datetimeFigureOut">
              <a:rPr lang="zh-CN" altLang="en-US"/>
              <a:pPr>
                <a:defRPr/>
              </a:pPr>
              <a:t>2019/10/3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lIns="68580" tIns="34290" rIns="68580" bIns="34290" anchor="t"/>
          <a:lstStyle>
            <a:lvl1pPr>
              <a:defRPr/>
            </a:lvl1pPr>
          </a:lstStyle>
          <a:p>
            <a:fld id="{BC07BC1E-25DF-4EBB-B87C-72953033154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E0556-A882-4851-8223-5C510B6B577D}" type="datetimeFigureOut">
              <a:rPr lang="zh-CN" altLang="en-US"/>
              <a:pPr>
                <a:defRPr/>
              </a:pPr>
              <a:t>2019/10/3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963C6C1-9FD0-4C3F-BCB8-3F4642A6B40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08" r:id="rId4"/>
  </p:sldLayoutIdLst>
  <p:transition spd="slow"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AF7CE5-1CBA-49E4-ACA8-FF9C00B5C2CF}" type="datetimeFigureOut">
              <a:rPr lang="zh-CN" altLang="en-US"/>
              <a:pPr>
                <a:defRPr/>
              </a:pPr>
              <a:t>2019/10/3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fld id="{0F5BE75B-9A4F-428F-B65F-D0F0C8245490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0" indent="-304792" algn="l" defTabSz="1218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454" indent="-304792" algn="l" defTabSz="1218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39" indent="-304792" algn="l" defTabSz="1218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624" indent="-304792" algn="l" defTabSz="1218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6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7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31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0613" y="390525"/>
            <a:ext cx="451485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1200" y="2779713"/>
            <a:ext cx="63404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手部安全防护</a:t>
            </a:r>
            <a:endParaRPr lang="zh-CN" altLang="en-US" sz="8000" b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2433638" cy="6072188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98438" y="598488"/>
            <a:ext cx="6453187" cy="5145087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04250" y="3703638"/>
            <a:ext cx="3587750" cy="3154362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 flipH="1">
            <a:off x="8208169" y="2710657"/>
            <a:ext cx="4492625" cy="2382837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3725" y="22225"/>
            <a:ext cx="1839913" cy="500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案例（三）</a:t>
            </a:r>
            <a:endParaRPr lang="en-US" altLang="zh-CN" sz="2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50425" y="6188075"/>
            <a:ext cx="2046288" cy="500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案例（四）</a:t>
            </a:r>
            <a:endParaRPr lang="en-US" altLang="zh-CN" sz="2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6" name="Picture 10" descr="DSC00338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6240463" y="1881188"/>
            <a:ext cx="22923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73050" y="598488"/>
            <a:ext cx="5381625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事故经过：</a:t>
            </a:r>
            <a:endParaRPr lang="en-US" altLang="zh-CN" sz="14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发现缸体清洗机工位停滞，查看原因，发现缸体毛坯粗定位凸台超差，导致缸体卡死在翻转机轨道内，</a:t>
            </a: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便将翻转机打为调整状态后，就用撬杠想将缸体从翻转机内撬出，发现缸体输送拉杆拉爪卡在缸体内阻碍缸体运动，这时班组调整工</a:t>
            </a: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看到后，示意不要再撬了。查看情况后，让</a:t>
            </a: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启动翻转机缸体输送拉杆后退按钮，缸体输送拉杆拉爪与缸体接触部位松开并有了将拉爪上台的空间，他便伸出双手抬起输送拉杆头部的拉爪，同时又让</a:t>
            </a: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按翻转机控制缸体输送拉杆前进的按钮，缸体输送拉杆快速运动，调整工</a:t>
            </a: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的手来不急抽回，左手小指从远节中部被缸体韧口割断 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事故启示：</a:t>
            </a:r>
            <a:endParaRPr lang="en-US" altLang="zh-CN" sz="14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、在异常出现后，员工在处理故障中采取的方法不正确，导致事故的发生。在工作中碰到不能按章处理的异常时，要坚持“停</a:t>
            </a: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呼</a:t>
            </a: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等”来处理，不要擅作主张。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、对不符合工艺要求的零件禁止上线进行加工。 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9464675" y="2476500"/>
            <a:ext cx="1979613" cy="1928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rgbClr val="FEFEFE"/>
                </a:solidFill>
                <a:cs typeface="+mn-ea"/>
                <a:sym typeface="+mn-lt"/>
              </a:rPr>
              <a:t>事故经过：</a:t>
            </a:r>
            <a:endParaRPr lang="en-US" altLang="zh-CN" sz="1400" b="1" dirty="0">
              <a:solidFill>
                <a:srgbClr val="FEFEFE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400" b="1" dirty="0">
                <a:solidFill>
                  <a:srgbClr val="FEFEFE"/>
                </a:solidFill>
                <a:cs typeface="+mn-ea"/>
                <a:sym typeface="+mn-lt"/>
              </a:rPr>
              <a:t>××</a:t>
            </a:r>
            <a:r>
              <a:rPr lang="zh-CN" altLang="en-US" sz="1400" b="1" dirty="0">
                <a:solidFill>
                  <a:srgbClr val="FEFEFE"/>
                </a:solidFill>
                <a:cs typeface="+mn-ea"/>
                <a:sym typeface="+mn-lt"/>
              </a:rPr>
              <a:t>在吊运料架里零件时由于站在不完好、光滑的踏板上，脚下打滑导致摔倒，摔倒时手腕撑地造成手腕挫伤。</a:t>
            </a:r>
            <a:endParaRPr lang="en-US" altLang="zh-CN" sz="1400" b="1" dirty="0">
              <a:solidFill>
                <a:srgbClr val="FEFEFE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400" b="1" dirty="0">
              <a:solidFill>
                <a:srgbClr val="FEFEFE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rgbClr val="FEFEFE"/>
                </a:solidFill>
                <a:cs typeface="+mn-ea"/>
                <a:sym typeface="+mn-lt"/>
              </a:rPr>
              <a:t>主要启示：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rgbClr val="FEFEFE"/>
                </a:solidFill>
                <a:cs typeface="+mn-ea"/>
                <a:sym typeface="+mn-lt"/>
              </a:rPr>
              <a:t>1</a:t>
            </a:r>
            <a:r>
              <a:rPr lang="zh-CN" altLang="en-US" sz="1400" b="1" dirty="0">
                <a:solidFill>
                  <a:srgbClr val="FEFEFE"/>
                </a:solidFill>
                <a:cs typeface="+mn-ea"/>
                <a:sym typeface="+mn-lt"/>
              </a:rPr>
              <a:t>、脚踏板不牢固，破损、变形；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rgbClr val="FEFEFE"/>
                </a:solidFill>
                <a:cs typeface="+mn-ea"/>
                <a:sym typeface="+mn-lt"/>
              </a:rPr>
              <a:t>2</a:t>
            </a:r>
            <a:r>
              <a:rPr lang="zh-CN" altLang="en-US" sz="1400" b="1" dirty="0">
                <a:solidFill>
                  <a:srgbClr val="FEFEFE"/>
                </a:solidFill>
                <a:cs typeface="+mn-ea"/>
                <a:sym typeface="+mn-lt"/>
              </a:rPr>
              <a:t>、表面没有使用防滑面板；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rgbClr val="FEFEFE"/>
                </a:solidFill>
                <a:cs typeface="+mn-ea"/>
                <a:sym typeface="+mn-lt"/>
              </a:rPr>
              <a:t>3</a:t>
            </a:r>
            <a:r>
              <a:rPr lang="zh-CN" altLang="en-US" sz="1400" b="1" dirty="0">
                <a:solidFill>
                  <a:srgbClr val="FEFEFE"/>
                </a:solidFill>
                <a:cs typeface="+mn-ea"/>
                <a:sym typeface="+mn-lt"/>
              </a:rPr>
              <a:t>、摆放位置不合理不便于操作。</a:t>
            </a:r>
          </a:p>
        </p:txBody>
      </p:sp>
      <p:pic>
        <p:nvPicPr>
          <p:cNvPr id="27659" name="Picture 7" descr="S500600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9863" y="100013"/>
            <a:ext cx="26543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8" y="2633663"/>
            <a:ext cx="4117976" cy="293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9699" name="组合 1"/>
          <p:cNvGrpSpPr>
            <a:grpSpLocks/>
          </p:cNvGrpSpPr>
          <p:nvPr/>
        </p:nvGrpSpPr>
        <p:grpSpPr bwMode="auto">
          <a:xfrm>
            <a:off x="428625" y="288925"/>
            <a:ext cx="11334750" cy="6132513"/>
            <a:chOff x="959358" y="289668"/>
            <a:chExt cx="11336029" cy="6131518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3432562" cy="1025359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145" y="529342"/>
              <a:ext cx="3327775" cy="461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二、手部损伤的预防</a:t>
              </a:r>
            </a:p>
          </p:txBody>
        </p:sp>
        <p:sp>
          <p:nvSpPr>
            <p:cNvPr id="29702" name="Freeform 6"/>
            <p:cNvSpPr>
              <a:spLocks noChangeArrowheads="1"/>
            </p:cNvSpPr>
            <p:nvPr/>
          </p:nvSpPr>
          <p:spPr bwMode="auto">
            <a:xfrm>
              <a:off x="1007533" y="2642939"/>
              <a:ext cx="3132667" cy="3738033"/>
            </a:xfrm>
            <a:custGeom>
              <a:avLst/>
              <a:gdLst>
                <a:gd name="T0" fmla="*/ 2932 w 5863"/>
                <a:gd name="T1" fmla="*/ 0 h 6999"/>
                <a:gd name="T2" fmla="*/ 5863 w 5863"/>
                <a:gd name="T3" fmla="*/ 2932 h 6999"/>
                <a:gd name="T4" fmla="*/ 5450 w 5863"/>
                <a:gd name="T5" fmla="*/ 4434 h 6999"/>
                <a:gd name="T6" fmla="*/ 2932 w 5863"/>
                <a:gd name="T7" fmla="*/ 6999 h 6999"/>
                <a:gd name="T8" fmla="*/ 414 w 5863"/>
                <a:gd name="T9" fmla="*/ 4434 h 6999"/>
                <a:gd name="T10" fmla="*/ 0 w 5863"/>
                <a:gd name="T11" fmla="*/ 2932 h 6999"/>
                <a:gd name="T12" fmla="*/ 2932 w 5863"/>
                <a:gd name="T13" fmla="*/ 0 h 6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A8512226-D4A7-4276-B7AB-74378A671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314" y="3784776"/>
              <a:ext cx="2321187" cy="2636410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8784D77-A9F5-4D71-B1E4-81A1ACDAF9F2}"/>
                </a:ext>
              </a:extLst>
            </p:cNvPr>
            <p:cNvSpPr/>
            <p:nvPr/>
          </p:nvSpPr>
          <p:spPr>
            <a:xfrm>
              <a:off x="1329288" y="3573673"/>
              <a:ext cx="2445026" cy="14761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骨折</a:t>
              </a:r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：骨折经常发生在“手部陷阱”如轮子，滚轮或向内旋转的齿轮；或者手部猛烈的拍打在硬物上。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822FAB0C-2716-484A-BBC0-A8913338EEBD}"/>
                </a:ext>
              </a:extLst>
            </p:cNvPr>
            <p:cNvSpPr/>
            <p:nvPr/>
          </p:nvSpPr>
          <p:spPr>
            <a:xfrm>
              <a:off x="3972773" y="4149842"/>
              <a:ext cx="1975073" cy="15697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压榨伤：</a:t>
              </a:r>
              <a:r>
                <a: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一般由重型机器的两个固件突然靠近所引起。也可以因高空坠落的重物和车门积压伤导致。</a:t>
              </a:r>
            </a:p>
          </p:txBody>
        </p:sp>
        <p:sp>
          <p:nvSpPr>
            <p:cNvPr id="29706" name="文本框 14"/>
            <p:cNvSpPr txBox="1">
              <a:spLocks noChangeArrowheads="1"/>
            </p:cNvSpPr>
            <p:nvPr/>
          </p:nvSpPr>
          <p:spPr bwMode="auto">
            <a:xfrm>
              <a:off x="4359348" y="1176375"/>
              <a:ext cx="7697972" cy="177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0000"/>
                  </a:solidFill>
                  <a:sym typeface="+mn-lt"/>
                </a:rPr>
                <a:t>危害：</a:t>
              </a:r>
              <a:r>
                <a:rPr lang="zh-CN" altLang="en-US" sz="1600">
                  <a:solidFill>
                    <a:srgbClr val="000000"/>
                  </a:solidFill>
                  <a:sym typeface="+mn-lt"/>
                </a:rPr>
                <a:t>一次损伤中可能会有一个或者多个骨头骨折。肌腱和韧带一般也会损失，导致疼痛、肿胀、淤血。</a:t>
              </a:r>
            </a:p>
            <a:p>
              <a:pPr eaLnBrk="1" hangingPunct="1"/>
              <a:endParaRPr lang="en-US" altLang="zh-CN" sz="1600" b="1">
                <a:solidFill>
                  <a:srgbClr val="000000"/>
                </a:solidFill>
                <a:sym typeface="+mn-l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0000"/>
                  </a:solidFill>
                  <a:sym typeface="+mn-lt"/>
                </a:rPr>
                <a:t>预防：</a:t>
              </a:r>
              <a:r>
                <a:rPr lang="zh-CN" altLang="en-US" sz="1600">
                  <a:solidFill>
                    <a:srgbClr val="000000"/>
                  </a:solidFill>
                  <a:sym typeface="+mn-lt"/>
                </a:rPr>
                <a:t>保持距离，安全使用那些有快速滚轮的器械。用按压棒来操作那些旋转和运行中的机器。</a:t>
              </a:r>
            </a:p>
          </p:txBody>
        </p:sp>
        <p:cxnSp>
          <p:nvCxnSpPr>
            <p:cNvPr id="7" name="连接符: 肘形 6">
              <a:extLst>
                <a:ext uri="{FF2B5EF4-FFF2-40B4-BE49-F238E27FC236}">
                  <a16:creationId xmlns="" xmlns:a16="http://schemas.microsoft.com/office/drawing/2014/main" id="{D8CC6E60-22E9-4E43-9027-A53380D2A94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77417" y="2329275"/>
              <a:ext cx="914503" cy="728544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>
              <a:extLst>
                <a:ext uri="{FF2B5EF4-FFF2-40B4-BE49-F238E27FC236}">
                  <a16:creationId xmlns="" xmlns:a16="http://schemas.microsoft.com/office/drawing/2014/main" id="{89783E5C-57BF-45F0-BA5F-574B32E916E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66875" y="3784776"/>
              <a:ext cx="914503" cy="72854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7E2CA36E-6C25-4207-BC54-780DFC172DAF}"/>
                </a:ext>
              </a:extLst>
            </p:cNvPr>
            <p:cNvSpPr/>
            <p:nvPr/>
          </p:nvSpPr>
          <p:spPr>
            <a:xfrm>
              <a:off x="6781378" y="3486374"/>
              <a:ext cx="5514009" cy="17713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危害：</a:t>
              </a:r>
              <a:r>
                <a:rPr lang="zh-CN" altLang="en-US" sz="16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爆炸性的或者压缩性的力量可以使手深部的组织淤血，骨头也会骨折。</a:t>
              </a:r>
              <a:endParaRPr lang="en-US" altLang="zh-CN" sz="16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预防：</a:t>
              </a:r>
              <a:r>
                <a:rPr lang="zh-CN" altLang="en-US" sz="16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警惕坠落物体或者可能导致手部损伤的重型物体。使手远离移动部分 。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47750" y="0"/>
            <a:ext cx="2433638" cy="631190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331913" y="735013"/>
            <a:ext cx="6838950" cy="5418137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30350" y="90488"/>
            <a:ext cx="2100263" cy="500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案例（五）</a:t>
            </a:r>
            <a:endParaRPr lang="en-US" altLang="zh-CN" sz="2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31400" y="6311900"/>
            <a:ext cx="1304925" cy="458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案例四</a:t>
            </a:r>
            <a:endParaRPr lang="en-US" altLang="zh-CN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863" y="1473200"/>
            <a:ext cx="3735387" cy="3736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530350" y="735013"/>
            <a:ext cx="5529263" cy="4986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事故经过：</a:t>
            </a:r>
            <a:endParaRPr lang="en-US" altLang="zh-CN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装配工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××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操作气动压床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54J6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331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压装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2202Z66D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080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总成，在压装第二个总成时，由于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116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轴承未放到位，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××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发现后急忙用左手去扶正，此时压头正在下行，压住食指、中指，造成其左手近端骨折 。</a:t>
            </a:r>
            <a:endParaRPr lang="en-US" altLang="zh-CN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主要启示：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、操作者发现异常情况时要坚持“停、呼、等”的三原则来处理。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、工装设计不合理，作业时容易出现料偏现象；岗位的标准作业书不完善，没有规定出现料不正时应如何处理。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、该员工违反劳动纪律酒后上岗无人发现和制止，暴露出工厂未认真落实和执行班前会和各级安全巡视制度。 </a:t>
            </a:r>
          </a:p>
        </p:txBody>
      </p:sp>
    </p:spTree>
  </p:cSld>
  <p:clrMapOvr>
    <a:masterClrMapping/>
  </p:clrMapOvr>
  <p:transition spd="slow" advTm="2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18575" y="0"/>
            <a:ext cx="2374900" cy="6437313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518025" y="682625"/>
            <a:ext cx="6435725" cy="5422900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82125" y="55563"/>
            <a:ext cx="2486025" cy="496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案例（六）</a:t>
            </a:r>
            <a:endParaRPr lang="en-US" altLang="zh-CN" sz="2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797" name="Picture 7" descr="照片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" y="1584325"/>
            <a:ext cx="3838575" cy="3627438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6000750" y="784225"/>
            <a:ext cx="4681538" cy="5219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事故经过： 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 </a:t>
            </a:r>
            <a:r>
              <a:rPr lang="en-US" altLang="zh-CN" sz="1600" b="1" dirty="0" err="1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在机床上加工完支架方管（长约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4.2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米）后，叫天车工将其吊走，起重工用磁铁吊具把两件工件一起吊起，在吊运工件过程中， 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 </a:t>
            </a:r>
            <a:r>
              <a:rPr lang="en-US" altLang="zh-CN" sz="1600" b="1" dirty="0" err="1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和起重工各站一边扶着吊件，在落放时由于轻微碰撞，磁铁块与工件脱离，工件砸在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 </a:t>
            </a:r>
            <a:r>
              <a:rPr lang="en-US" altLang="zh-CN" sz="1600" b="1" dirty="0" err="1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的左手，造成左手食指、中指、无名指肌肉开裂 。</a:t>
            </a:r>
            <a:endParaRPr lang="en-US" altLang="zh-CN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主要启示：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吊运长工件时仅使用一个磁铁吊具吊拉中间部位，且同时吊运两根工件，造成负荷较大，容易脱落；吊运此类长工件应采用两块电磁铁两端均衡吊运单件，以保证安全防止脱落。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加工材料经常发生变化的工位，应及时针对不同种类的加工方式制定相应吊运加工方案 。</a:t>
            </a:r>
          </a:p>
        </p:txBody>
      </p:sp>
    </p:spTree>
  </p:cSld>
  <p:clrMapOvr>
    <a:masterClrMapping/>
  </p:clrMapOvr>
  <p:transition spd="slow" advTm="2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33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133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7" b="1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手部损伤的危险区</a:t>
            </a:r>
          </a:p>
        </p:txBody>
      </p:sp>
    </p:spTree>
  </p:cSld>
  <p:clrMapOvr>
    <a:masterClrMapping/>
  </p:clrMapOvr>
  <p:transition spd="med" advClick="0" advTm="6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4941888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3.1 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夹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伤点：吊装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移动中的设备、零件，输送装置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D0A783D-BEF8-4D41-BB75-BE202F496FB4}"/>
              </a:ext>
            </a:extLst>
          </p:cNvPr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55BDED5-4FFD-41AA-8325-31D9AF5F7E04}"/>
                </a:ext>
              </a:extLst>
            </p:cNvPr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>
                <a:extLst>
                  <a:ext uri="{FF2B5EF4-FFF2-40B4-BE49-F238E27FC236}">
                    <a16:creationId xmlns="" xmlns:a16="http://schemas.microsoft.com/office/drawing/2014/main" id="{AC0A1F7E-1B30-469B-8C29-2EA6F43DA0C8}"/>
                  </a:ext>
                </a:extLst>
              </p:cNvPr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Freeform 189">
                <a:extLst>
                  <a:ext uri="{FF2B5EF4-FFF2-40B4-BE49-F238E27FC236}">
                    <a16:creationId xmlns="" xmlns:a16="http://schemas.microsoft.com/office/drawing/2014/main" id="{CD1ED09F-907D-4FEE-AB30-DFF88DE0BA0C}"/>
                  </a:ext>
                </a:extLst>
              </p:cNvPr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Freeform 190">
                <a:extLst>
                  <a:ext uri="{FF2B5EF4-FFF2-40B4-BE49-F238E27FC236}">
                    <a16:creationId xmlns="" xmlns:a16="http://schemas.microsoft.com/office/drawing/2014/main" id="{E0FB40E9-D765-4F62-9E2F-4D85477D41FC}"/>
                  </a:ext>
                </a:extLst>
              </p:cNvPr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Freeform 191">
                <a:extLst>
                  <a:ext uri="{FF2B5EF4-FFF2-40B4-BE49-F238E27FC236}">
                    <a16:creationId xmlns="" xmlns:a16="http://schemas.microsoft.com/office/drawing/2014/main" id="{A376273D-3A6D-4086-AEEB-97B329C90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Freeform 192">
                <a:extLst>
                  <a:ext uri="{FF2B5EF4-FFF2-40B4-BE49-F238E27FC236}">
                    <a16:creationId xmlns="" xmlns:a16="http://schemas.microsoft.com/office/drawing/2014/main" id="{CE09E349-2328-451F-87DA-8CF989D07A8D}"/>
                  </a:ext>
                </a:extLst>
              </p:cNvPr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4" name="Freeform 193">
                <a:extLst>
                  <a:ext uri="{FF2B5EF4-FFF2-40B4-BE49-F238E27FC236}">
                    <a16:creationId xmlns="" xmlns:a16="http://schemas.microsoft.com/office/drawing/2014/main" id="{69AD40A3-4EA4-48E0-A51A-94C9A7674B13}"/>
                  </a:ext>
                </a:extLst>
              </p:cNvPr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Freeform 194">
                <a:extLst>
                  <a:ext uri="{FF2B5EF4-FFF2-40B4-BE49-F238E27FC236}">
                    <a16:creationId xmlns="" xmlns:a16="http://schemas.microsoft.com/office/drawing/2014/main" id="{F5EF35EC-866A-422C-AFBA-F4FB19C75892}"/>
                  </a:ext>
                </a:extLst>
              </p:cNvPr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Freeform 195">
                <a:extLst>
                  <a:ext uri="{FF2B5EF4-FFF2-40B4-BE49-F238E27FC236}">
                    <a16:creationId xmlns="" xmlns:a16="http://schemas.microsoft.com/office/drawing/2014/main" id="{C4DC422F-1ECB-4084-8E6B-B63E89882665}"/>
                  </a:ext>
                </a:extLst>
              </p:cNvPr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7" name="Freeform 196">
                <a:extLst>
                  <a:ext uri="{FF2B5EF4-FFF2-40B4-BE49-F238E27FC236}">
                    <a16:creationId xmlns="" xmlns:a16="http://schemas.microsoft.com/office/drawing/2014/main" id="{BF756122-9677-4E3C-BC7D-C1AE02FD7640}"/>
                  </a:ext>
                </a:extLst>
              </p:cNvPr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Freeform 197">
                <a:extLst>
                  <a:ext uri="{FF2B5EF4-FFF2-40B4-BE49-F238E27FC236}">
                    <a16:creationId xmlns="" xmlns:a16="http://schemas.microsoft.com/office/drawing/2014/main" id="{5D89EB28-4447-4DC0-8CDF-AC6CE5FA7806}"/>
                  </a:ext>
                </a:extLst>
              </p:cNvPr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6B972740-F7A0-4F5B-A565-45232D4C3C95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组合 1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9" name="矩形 11">
              <a:extLst>
                <a:ext uri="{FF2B5EF4-FFF2-40B4-BE49-F238E27FC236}">
                  <a16:creationId xmlns="" xmlns:a16="http://schemas.microsoft.com/office/drawing/2014/main" id="{04FD0390-01C6-4A1B-B482-CC767982B006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0015A4C9-57D8-44A9-975B-4FE580F2F6B4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三、手部损伤的危险区</a:t>
              </a:r>
            </a:p>
          </p:txBody>
        </p:sp>
      </p:grpSp>
      <p:grpSp>
        <p:nvGrpSpPr>
          <p:cNvPr id="37894" name="组合 32"/>
          <p:cNvGrpSpPr>
            <a:grpSpLocks/>
          </p:cNvGrpSpPr>
          <p:nvPr/>
        </p:nvGrpSpPr>
        <p:grpSpPr bwMode="auto">
          <a:xfrm>
            <a:off x="1865313" y="2755900"/>
            <a:ext cx="8461375" cy="3295650"/>
            <a:chOff x="809371" y="2894132"/>
            <a:chExt cx="8459788" cy="3296383"/>
          </a:xfrm>
        </p:grpSpPr>
        <p:pic>
          <p:nvPicPr>
            <p:cNvPr id="37895" name="Picture 10" descr="P1070162 [1280x768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2809" y="3183057"/>
              <a:ext cx="3816350" cy="3007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11">
              <a:extLst>
                <a:ext uri="{FF2B5EF4-FFF2-40B4-BE49-F238E27FC236}">
                  <a16:creationId xmlns="" xmlns:a16="http://schemas.microsoft.com/office/drawing/2014/main" id="{06185568-6CDB-4509-8486-B8CCD63ED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707" y="2894132"/>
              <a:ext cx="1655452" cy="1008287"/>
            </a:xfrm>
            <a:prstGeom prst="wedgeRoundRectCallout">
              <a:avLst>
                <a:gd name="adj1" fmla="val -75694"/>
                <a:gd name="adj2" fmla="val 79921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由于零件在运动过程中，手进入危险区域导致手指夹挤伤害事故。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897" name="Picture 12" descr="P1070155 [1280x768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3584" y="3183057"/>
              <a:ext cx="3743325" cy="295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AutoShape 13">
              <a:extLst>
                <a:ext uri="{FF2B5EF4-FFF2-40B4-BE49-F238E27FC236}">
                  <a16:creationId xmlns="" xmlns:a16="http://schemas.microsoft.com/office/drawing/2014/main" id="{781E9844-1255-4928-B550-70266ECDC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371" y="3902419"/>
              <a:ext cx="1007873" cy="2089615"/>
            </a:xfrm>
            <a:prstGeom prst="wedgeRoundRectCallout">
              <a:avLst>
                <a:gd name="adj1" fmla="val 150157"/>
                <a:gd name="adj2" fmla="val -4627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由于在吊运零件时，手握吊具的位置不正确，夹伤手指导致伤害事故。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3.2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移动着</a:t>
            </a: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/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转动的部件 ：钻床、设备旋转和转动、传动部位 </a:t>
            </a:r>
            <a:endParaRPr lang="zh-CN" alt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icrosoft YaHei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D0A783D-BEF8-4D41-BB75-BE202F496FB4}"/>
              </a:ext>
            </a:extLst>
          </p:cNvPr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55BDED5-4FFD-41AA-8325-31D9AF5F7E04}"/>
                </a:ext>
              </a:extLst>
            </p:cNvPr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>
                <a:extLst>
                  <a:ext uri="{FF2B5EF4-FFF2-40B4-BE49-F238E27FC236}">
                    <a16:creationId xmlns="" xmlns:a16="http://schemas.microsoft.com/office/drawing/2014/main" id="{AC0A1F7E-1B30-469B-8C29-2EA6F43DA0C8}"/>
                  </a:ext>
                </a:extLst>
              </p:cNvPr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89">
                <a:extLst>
                  <a:ext uri="{FF2B5EF4-FFF2-40B4-BE49-F238E27FC236}">
                    <a16:creationId xmlns="" xmlns:a16="http://schemas.microsoft.com/office/drawing/2014/main" id="{CD1ED09F-907D-4FEE-AB30-DFF88DE0BA0C}"/>
                  </a:ext>
                </a:extLst>
              </p:cNvPr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90">
                <a:extLst>
                  <a:ext uri="{FF2B5EF4-FFF2-40B4-BE49-F238E27FC236}">
                    <a16:creationId xmlns="" xmlns:a16="http://schemas.microsoft.com/office/drawing/2014/main" id="{E0FB40E9-D765-4F62-9E2F-4D85477D41FC}"/>
                  </a:ext>
                </a:extLst>
              </p:cNvPr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91">
                <a:extLst>
                  <a:ext uri="{FF2B5EF4-FFF2-40B4-BE49-F238E27FC236}">
                    <a16:creationId xmlns="" xmlns:a16="http://schemas.microsoft.com/office/drawing/2014/main" id="{A376273D-3A6D-4086-AEEB-97B329C90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92">
                <a:extLst>
                  <a:ext uri="{FF2B5EF4-FFF2-40B4-BE49-F238E27FC236}">
                    <a16:creationId xmlns="" xmlns:a16="http://schemas.microsoft.com/office/drawing/2014/main" id="{CE09E349-2328-451F-87DA-8CF989D07A8D}"/>
                  </a:ext>
                </a:extLst>
              </p:cNvPr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93">
                <a:extLst>
                  <a:ext uri="{FF2B5EF4-FFF2-40B4-BE49-F238E27FC236}">
                    <a16:creationId xmlns="" xmlns:a16="http://schemas.microsoft.com/office/drawing/2014/main" id="{69AD40A3-4EA4-48E0-A51A-94C9A7674B13}"/>
                  </a:ext>
                </a:extLst>
              </p:cNvPr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94">
                <a:extLst>
                  <a:ext uri="{FF2B5EF4-FFF2-40B4-BE49-F238E27FC236}">
                    <a16:creationId xmlns="" xmlns:a16="http://schemas.microsoft.com/office/drawing/2014/main" id="{F5EF35EC-866A-422C-AFBA-F4FB19C75892}"/>
                  </a:ext>
                </a:extLst>
              </p:cNvPr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5">
                <a:extLst>
                  <a:ext uri="{FF2B5EF4-FFF2-40B4-BE49-F238E27FC236}">
                    <a16:creationId xmlns="" xmlns:a16="http://schemas.microsoft.com/office/drawing/2014/main" id="{C4DC422F-1ECB-4084-8E6B-B63E89882665}"/>
                  </a:ext>
                </a:extLst>
              </p:cNvPr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96">
                <a:extLst>
                  <a:ext uri="{FF2B5EF4-FFF2-40B4-BE49-F238E27FC236}">
                    <a16:creationId xmlns="" xmlns:a16="http://schemas.microsoft.com/office/drawing/2014/main" id="{BF756122-9677-4E3C-BC7D-C1AE02FD7640}"/>
                  </a:ext>
                </a:extLst>
              </p:cNvPr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7">
                <a:extLst>
                  <a:ext uri="{FF2B5EF4-FFF2-40B4-BE49-F238E27FC236}">
                    <a16:creationId xmlns="" xmlns:a16="http://schemas.microsoft.com/office/drawing/2014/main" id="{5D89EB28-4447-4DC0-8CDF-AC6CE5FA7806}"/>
                  </a:ext>
                </a:extLst>
              </p:cNvPr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6B972740-F7A0-4F5B-A565-45232D4C3C95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1" name="组合 30"/>
          <p:cNvGrpSpPr>
            <a:grpSpLocks/>
          </p:cNvGrpSpPr>
          <p:nvPr/>
        </p:nvGrpSpPr>
        <p:grpSpPr bwMode="auto">
          <a:xfrm>
            <a:off x="2208213" y="2790825"/>
            <a:ext cx="7777162" cy="3671888"/>
            <a:chOff x="2152463" y="2864603"/>
            <a:chExt cx="7777163" cy="3671888"/>
          </a:xfrm>
        </p:grpSpPr>
        <p:pic>
          <p:nvPicPr>
            <p:cNvPr id="39945" name="Picture 4" descr="P10101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2463" y="2864603"/>
              <a:ext cx="3959225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AutoShape 7">
              <a:extLst>
                <a:ext uri="{FF2B5EF4-FFF2-40B4-BE49-F238E27FC236}">
                  <a16:creationId xmlns="" xmlns:a16="http://schemas.microsoft.com/office/drawing/2014/main" id="{F7DA3FB7-4A1E-49E0-96DB-893E2DF2F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150" y="5025191"/>
              <a:ext cx="1800225" cy="1185862"/>
            </a:xfrm>
            <a:prstGeom prst="wedgeRoundRectCallout">
              <a:avLst>
                <a:gd name="adj1" fmla="val -46032"/>
                <a:gd name="adj2" fmla="val -144912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由于防护栏存在缝隙、缺口等缺陷，手触及危险区内运动部位，导致机械伤害事故。</a:t>
              </a:r>
            </a:p>
          </p:txBody>
        </p:sp>
        <p:pic>
          <p:nvPicPr>
            <p:cNvPr id="39947" name="Picture 12" descr="P1070130 [1280x768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6151" y="2864603"/>
              <a:ext cx="3673475" cy="304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AutoShape 13">
              <a:extLst>
                <a:ext uri="{FF2B5EF4-FFF2-40B4-BE49-F238E27FC236}">
                  <a16:creationId xmlns="" xmlns:a16="http://schemas.microsoft.com/office/drawing/2014/main" id="{35A45414-FD3D-48ED-A7EE-E508E756F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501" y="5672891"/>
              <a:ext cx="1944688" cy="863600"/>
            </a:xfrm>
            <a:prstGeom prst="wedgeRoundRectCallout">
              <a:avLst>
                <a:gd name="adj1" fmla="val -36778"/>
                <a:gd name="adj2" fmla="val -141176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由于接触尚未停止的主轴，手部容易被卷入，导致人员伤害。</a:t>
              </a:r>
            </a:p>
          </p:txBody>
        </p:sp>
      </p:grpSp>
      <p:grpSp>
        <p:nvGrpSpPr>
          <p:cNvPr id="39942" name="组合 40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>
              <a:extLst>
                <a:ext uri="{FF2B5EF4-FFF2-40B4-BE49-F238E27FC236}">
                  <a16:creationId xmlns="" xmlns:a16="http://schemas.microsoft.com/office/drawing/2014/main" id="{C3D6D105-F7F1-4866-B59B-38473CFAA1EA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36B44B54-E87B-4390-AC40-A5A5BDE9A30A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三、手部损伤的危险区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3.3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锋利边 ：切割下来的金属边角料、金属薄板 、金属零件加工的毛边</a:t>
            </a:r>
            <a:endParaRPr lang="zh-CN" alt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icrosoft YaHei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D0A783D-BEF8-4D41-BB75-BE202F496FB4}"/>
              </a:ext>
            </a:extLst>
          </p:cNvPr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55BDED5-4FFD-41AA-8325-31D9AF5F7E04}"/>
                </a:ext>
              </a:extLst>
            </p:cNvPr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>
                <a:extLst>
                  <a:ext uri="{FF2B5EF4-FFF2-40B4-BE49-F238E27FC236}">
                    <a16:creationId xmlns="" xmlns:a16="http://schemas.microsoft.com/office/drawing/2014/main" id="{AC0A1F7E-1B30-469B-8C29-2EA6F43DA0C8}"/>
                  </a:ext>
                </a:extLst>
              </p:cNvPr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89">
                <a:extLst>
                  <a:ext uri="{FF2B5EF4-FFF2-40B4-BE49-F238E27FC236}">
                    <a16:creationId xmlns="" xmlns:a16="http://schemas.microsoft.com/office/drawing/2014/main" id="{CD1ED09F-907D-4FEE-AB30-DFF88DE0BA0C}"/>
                  </a:ext>
                </a:extLst>
              </p:cNvPr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90">
                <a:extLst>
                  <a:ext uri="{FF2B5EF4-FFF2-40B4-BE49-F238E27FC236}">
                    <a16:creationId xmlns="" xmlns:a16="http://schemas.microsoft.com/office/drawing/2014/main" id="{E0FB40E9-D765-4F62-9E2F-4D85477D41FC}"/>
                  </a:ext>
                </a:extLst>
              </p:cNvPr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91">
                <a:extLst>
                  <a:ext uri="{FF2B5EF4-FFF2-40B4-BE49-F238E27FC236}">
                    <a16:creationId xmlns="" xmlns:a16="http://schemas.microsoft.com/office/drawing/2014/main" id="{A376273D-3A6D-4086-AEEB-97B329C90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92">
                <a:extLst>
                  <a:ext uri="{FF2B5EF4-FFF2-40B4-BE49-F238E27FC236}">
                    <a16:creationId xmlns="" xmlns:a16="http://schemas.microsoft.com/office/drawing/2014/main" id="{CE09E349-2328-451F-87DA-8CF989D07A8D}"/>
                  </a:ext>
                </a:extLst>
              </p:cNvPr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93">
                <a:extLst>
                  <a:ext uri="{FF2B5EF4-FFF2-40B4-BE49-F238E27FC236}">
                    <a16:creationId xmlns="" xmlns:a16="http://schemas.microsoft.com/office/drawing/2014/main" id="{69AD40A3-4EA4-48E0-A51A-94C9A7674B13}"/>
                  </a:ext>
                </a:extLst>
              </p:cNvPr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94">
                <a:extLst>
                  <a:ext uri="{FF2B5EF4-FFF2-40B4-BE49-F238E27FC236}">
                    <a16:creationId xmlns="" xmlns:a16="http://schemas.microsoft.com/office/drawing/2014/main" id="{F5EF35EC-866A-422C-AFBA-F4FB19C75892}"/>
                  </a:ext>
                </a:extLst>
              </p:cNvPr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5">
                <a:extLst>
                  <a:ext uri="{FF2B5EF4-FFF2-40B4-BE49-F238E27FC236}">
                    <a16:creationId xmlns="" xmlns:a16="http://schemas.microsoft.com/office/drawing/2014/main" id="{C4DC422F-1ECB-4084-8E6B-B63E89882665}"/>
                  </a:ext>
                </a:extLst>
              </p:cNvPr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96">
                <a:extLst>
                  <a:ext uri="{FF2B5EF4-FFF2-40B4-BE49-F238E27FC236}">
                    <a16:creationId xmlns="" xmlns:a16="http://schemas.microsoft.com/office/drawing/2014/main" id="{BF756122-9677-4E3C-BC7D-C1AE02FD7640}"/>
                  </a:ext>
                </a:extLst>
              </p:cNvPr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7">
                <a:extLst>
                  <a:ext uri="{FF2B5EF4-FFF2-40B4-BE49-F238E27FC236}">
                    <a16:creationId xmlns="" xmlns:a16="http://schemas.microsoft.com/office/drawing/2014/main" id="{5D89EB28-4447-4DC0-8CDF-AC6CE5FA7806}"/>
                  </a:ext>
                </a:extLst>
              </p:cNvPr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6B972740-F7A0-4F5B-A565-45232D4C3C95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89" name="组合 32"/>
          <p:cNvGrpSpPr>
            <a:grpSpLocks/>
          </p:cNvGrpSpPr>
          <p:nvPr/>
        </p:nvGrpSpPr>
        <p:grpSpPr bwMode="auto">
          <a:xfrm>
            <a:off x="1919288" y="3049588"/>
            <a:ext cx="8353425" cy="3024187"/>
            <a:chOff x="2121378" y="3048800"/>
            <a:chExt cx="8353425" cy="3024188"/>
          </a:xfrm>
        </p:grpSpPr>
        <p:pic>
          <p:nvPicPr>
            <p:cNvPr id="41993" name="Picture 6" descr="P1070160 [1280x768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8091" y="3048800"/>
              <a:ext cx="3816350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7">
              <a:extLst>
                <a:ext uri="{FF2B5EF4-FFF2-40B4-BE49-F238E27FC236}">
                  <a16:creationId xmlns="" xmlns:a16="http://schemas.microsoft.com/office/drawing/2014/main" id="{E4F3E2EF-5076-4B67-82D5-0C9F25670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4578" y="3264700"/>
              <a:ext cx="1800225" cy="898525"/>
            </a:xfrm>
            <a:prstGeom prst="wedgeRoundRectCallout">
              <a:avLst>
                <a:gd name="adj1" fmla="val -41444"/>
                <a:gd name="adj2" fmla="val 77741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由于有零件加工的锋利边，手直接接触易导致手部割伤。</a:t>
              </a:r>
            </a:p>
          </p:txBody>
        </p:sp>
        <p:pic>
          <p:nvPicPr>
            <p:cNvPr id="41995" name="Picture 8" descr="P1070170 [1280x768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1378" y="3048800"/>
              <a:ext cx="3887788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AutoShape 9">
              <a:extLst>
                <a:ext uri="{FF2B5EF4-FFF2-40B4-BE49-F238E27FC236}">
                  <a16:creationId xmlns="" xmlns:a16="http://schemas.microsoft.com/office/drawing/2014/main" id="{27C9D6FF-F0F1-43FF-ACD5-7DEE95210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765" y="3153575"/>
              <a:ext cx="1800225" cy="863600"/>
            </a:xfrm>
            <a:prstGeom prst="wedgeRoundRectCallout">
              <a:avLst>
                <a:gd name="adj1" fmla="val -48852"/>
                <a:gd name="adj2" fmla="val 90810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由于铁屑有飞边和毛刺，手直接接触易导致手部划伤。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990" name="组合 40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>
              <a:extLst>
                <a:ext uri="{FF2B5EF4-FFF2-40B4-BE49-F238E27FC236}">
                  <a16:creationId xmlns="" xmlns:a16="http://schemas.microsoft.com/office/drawing/2014/main" id="{06E17A18-B63C-419E-BC64-F26CF89413D2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7488E8A6-B724-41F1-9C8C-F731C02A5ABF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三、手部损伤的危险区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3.4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锋利的工具 ：刀片、铣刀盘、钻头、铰刀、锯条</a:t>
            </a:r>
            <a:endParaRPr lang="zh-CN" alt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icrosoft YaHei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D0A783D-BEF8-4D41-BB75-BE202F496FB4}"/>
              </a:ext>
            </a:extLst>
          </p:cNvPr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55BDED5-4FFD-41AA-8325-31D9AF5F7E04}"/>
                </a:ext>
              </a:extLst>
            </p:cNvPr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>
                <a:extLst>
                  <a:ext uri="{FF2B5EF4-FFF2-40B4-BE49-F238E27FC236}">
                    <a16:creationId xmlns="" xmlns:a16="http://schemas.microsoft.com/office/drawing/2014/main" id="{AC0A1F7E-1B30-469B-8C29-2EA6F43DA0C8}"/>
                  </a:ext>
                </a:extLst>
              </p:cNvPr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89">
                <a:extLst>
                  <a:ext uri="{FF2B5EF4-FFF2-40B4-BE49-F238E27FC236}">
                    <a16:creationId xmlns="" xmlns:a16="http://schemas.microsoft.com/office/drawing/2014/main" id="{CD1ED09F-907D-4FEE-AB30-DFF88DE0BA0C}"/>
                  </a:ext>
                </a:extLst>
              </p:cNvPr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90">
                <a:extLst>
                  <a:ext uri="{FF2B5EF4-FFF2-40B4-BE49-F238E27FC236}">
                    <a16:creationId xmlns="" xmlns:a16="http://schemas.microsoft.com/office/drawing/2014/main" id="{E0FB40E9-D765-4F62-9E2F-4D85477D41FC}"/>
                  </a:ext>
                </a:extLst>
              </p:cNvPr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91">
                <a:extLst>
                  <a:ext uri="{FF2B5EF4-FFF2-40B4-BE49-F238E27FC236}">
                    <a16:creationId xmlns="" xmlns:a16="http://schemas.microsoft.com/office/drawing/2014/main" id="{A376273D-3A6D-4086-AEEB-97B329C90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92">
                <a:extLst>
                  <a:ext uri="{FF2B5EF4-FFF2-40B4-BE49-F238E27FC236}">
                    <a16:creationId xmlns="" xmlns:a16="http://schemas.microsoft.com/office/drawing/2014/main" id="{CE09E349-2328-451F-87DA-8CF989D07A8D}"/>
                  </a:ext>
                </a:extLst>
              </p:cNvPr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93">
                <a:extLst>
                  <a:ext uri="{FF2B5EF4-FFF2-40B4-BE49-F238E27FC236}">
                    <a16:creationId xmlns="" xmlns:a16="http://schemas.microsoft.com/office/drawing/2014/main" id="{69AD40A3-4EA4-48E0-A51A-94C9A7674B13}"/>
                  </a:ext>
                </a:extLst>
              </p:cNvPr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94">
                <a:extLst>
                  <a:ext uri="{FF2B5EF4-FFF2-40B4-BE49-F238E27FC236}">
                    <a16:creationId xmlns="" xmlns:a16="http://schemas.microsoft.com/office/drawing/2014/main" id="{F5EF35EC-866A-422C-AFBA-F4FB19C75892}"/>
                  </a:ext>
                </a:extLst>
              </p:cNvPr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5">
                <a:extLst>
                  <a:ext uri="{FF2B5EF4-FFF2-40B4-BE49-F238E27FC236}">
                    <a16:creationId xmlns="" xmlns:a16="http://schemas.microsoft.com/office/drawing/2014/main" id="{C4DC422F-1ECB-4084-8E6B-B63E89882665}"/>
                  </a:ext>
                </a:extLst>
              </p:cNvPr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96">
                <a:extLst>
                  <a:ext uri="{FF2B5EF4-FFF2-40B4-BE49-F238E27FC236}">
                    <a16:creationId xmlns="" xmlns:a16="http://schemas.microsoft.com/office/drawing/2014/main" id="{BF756122-9677-4E3C-BC7D-C1AE02FD7640}"/>
                  </a:ext>
                </a:extLst>
              </p:cNvPr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7">
                <a:extLst>
                  <a:ext uri="{FF2B5EF4-FFF2-40B4-BE49-F238E27FC236}">
                    <a16:creationId xmlns="" xmlns:a16="http://schemas.microsoft.com/office/drawing/2014/main" id="{5D89EB28-4447-4DC0-8CDF-AC6CE5FA7806}"/>
                  </a:ext>
                </a:extLst>
              </p:cNvPr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6B972740-F7A0-4F5B-A565-45232D4C3C95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7" name="组合 30"/>
          <p:cNvGrpSpPr>
            <a:grpSpLocks/>
          </p:cNvGrpSpPr>
          <p:nvPr/>
        </p:nvGrpSpPr>
        <p:grpSpPr bwMode="auto">
          <a:xfrm>
            <a:off x="2063750" y="2908300"/>
            <a:ext cx="8064500" cy="3457575"/>
            <a:chOff x="1913632" y="2908997"/>
            <a:chExt cx="8064500" cy="3457575"/>
          </a:xfrm>
        </p:grpSpPr>
        <p:pic>
          <p:nvPicPr>
            <p:cNvPr id="44041" name="Picture 8" descr="P1030050 [1024x768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3632" y="2908997"/>
              <a:ext cx="3816350" cy="313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9" descr="P1030054 [1024x768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5882" y="2908997"/>
              <a:ext cx="3817938" cy="313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AutoShape 10">
              <a:extLst>
                <a:ext uri="{FF2B5EF4-FFF2-40B4-BE49-F238E27FC236}">
                  <a16:creationId xmlns="" xmlns:a16="http://schemas.microsoft.com/office/drawing/2014/main" id="{7305464C-AE8B-4C2D-A46B-E7870457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395" y="5501385"/>
              <a:ext cx="1943100" cy="865187"/>
            </a:xfrm>
            <a:prstGeom prst="wedgeRoundRectCallout">
              <a:avLst>
                <a:gd name="adj1" fmla="val -42241"/>
                <a:gd name="adj2" fmla="val -11733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由于接触尚未停止的铰刀，手部容易被划伤，导致人员伤害。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11">
              <a:extLst>
                <a:ext uri="{FF2B5EF4-FFF2-40B4-BE49-F238E27FC236}">
                  <a16:creationId xmlns="" xmlns:a16="http://schemas.microsoft.com/office/drawing/2014/main" id="{20AB1726-5174-4ED4-B34F-57325A3CC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032" y="5429947"/>
              <a:ext cx="1943100" cy="865188"/>
            </a:xfrm>
            <a:prstGeom prst="wedgeRoundRectCallout">
              <a:avLst>
                <a:gd name="adj1" fmla="val -71486"/>
                <a:gd name="adj2" fmla="val -143213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由于接触尚未停止的铣刀盘，手指容易被划伤，导致人员伤害。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038" name="组合 40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>
              <a:extLst>
                <a:ext uri="{FF2B5EF4-FFF2-40B4-BE49-F238E27FC236}">
                  <a16:creationId xmlns="" xmlns:a16="http://schemas.microsoft.com/office/drawing/2014/main" id="{78DFFC01-CB17-4D60-BEDE-67EB35CFF191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30CD4F0E-7D7D-481E-A12A-CF2652CDF3A9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三、手部损伤的危险区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3.5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化学品接触 ：生产过程的清洗剂、煤油、乳化液、除锈剂等</a:t>
            </a:r>
            <a:endParaRPr lang="zh-CN" alt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icrosoft YaHei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D0A783D-BEF8-4D41-BB75-BE202F496FB4}"/>
              </a:ext>
            </a:extLst>
          </p:cNvPr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55BDED5-4FFD-41AA-8325-31D9AF5F7E04}"/>
                </a:ext>
              </a:extLst>
            </p:cNvPr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>
                <a:extLst>
                  <a:ext uri="{FF2B5EF4-FFF2-40B4-BE49-F238E27FC236}">
                    <a16:creationId xmlns="" xmlns:a16="http://schemas.microsoft.com/office/drawing/2014/main" id="{AC0A1F7E-1B30-469B-8C29-2EA6F43DA0C8}"/>
                  </a:ext>
                </a:extLst>
              </p:cNvPr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89">
                <a:extLst>
                  <a:ext uri="{FF2B5EF4-FFF2-40B4-BE49-F238E27FC236}">
                    <a16:creationId xmlns="" xmlns:a16="http://schemas.microsoft.com/office/drawing/2014/main" id="{CD1ED09F-907D-4FEE-AB30-DFF88DE0BA0C}"/>
                  </a:ext>
                </a:extLst>
              </p:cNvPr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90">
                <a:extLst>
                  <a:ext uri="{FF2B5EF4-FFF2-40B4-BE49-F238E27FC236}">
                    <a16:creationId xmlns="" xmlns:a16="http://schemas.microsoft.com/office/drawing/2014/main" id="{E0FB40E9-D765-4F62-9E2F-4D85477D41FC}"/>
                  </a:ext>
                </a:extLst>
              </p:cNvPr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91">
                <a:extLst>
                  <a:ext uri="{FF2B5EF4-FFF2-40B4-BE49-F238E27FC236}">
                    <a16:creationId xmlns="" xmlns:a16="http://schemas.microsoft.com/office/drawing/2014/main" id="{A376273D-3A6D-4086-AEEB-97B329C90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92">
                <a:extLst>
                  <a:ext uri="{FF2B5EF4-FFF2-40B4-BE49-F238E27FC236}">
                    <a16:creationId xmlns="" xmlns:a16="http://schemas.microsoft.com/office/drawing/2014/main" id="{CE09E349-2328-451F-87DA-8CF989D07A8D}"/>
                  </a:ext>
                </a:extLst>
              </p:cNvPr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93">
                <a:extLst>
                  <a:ext uri="{FF2B5EF4-FFF2-40B4-BE49-F238E27FC236}">
                    <a16:creationId xmlns="" xmlns:a16="http://schemas.microsoft.com/office/drawing/2014/main" id="{69AD40A3-4EA4-48E0-A51A-94C9A7674B13}"/>
                  </a:ext>
                </a:extLst>
              </p:cNvPr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94">
                <a:extLst>
                  <a:ext uri="{FF2B5EF4-FFF2-40B4-BE49-F238E27FC236}">
                    <a16:creationId xmlns="" xmlns:a16="http://schemas.microsoft.com/office/drawing/2014/main" id="{F5EF35EC-866A-422C-AFBA-F4FB19C75892}"/>
                  </a:ext>
                </a:extLst>
              </p:cNvPr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5">
                <a:extLst>
                  <a:ext uri="{FF2B5EF4-FFF2-40B4-BE49-F238E27FC236}">
                    <a16:creationId xmlns="" xmlns:a16="http://schemas.microsoft.com/office/drawing/2014/main" id="{C4DC422F-1ECB-4084-8E6B-B63E89882665}"/>
                  </a:ext>
                </a:extLst>
              </p:cNvPr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96">
                <a:extLst>
                  <a:ext uri="{FF2B5EF4-FFF2-40B4-BE49-F238E27FC236}">
                    <a16:creationId xmlns="" xmlns:a16="http://schemas.microsoft.com/office/drawing/2014/main" id="{BF756122-9677-4E3C-BC7D-C1AE02FD7640}"/>
                  </a:ext>
                </a:extLst>
              </p:cNvPr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7">
                <a:extLst>
                  <a:ext uri="{FF2B5EF4-FFF2-40B4-BE49-F238E27FC236}">
                    <a16:creationId xmlns="" xmlns:a16="http://schemas.microsoft.com/office/drawing/2014/main" id="{5D89EB28-4447-4DC0-8CDF-AC6CE5FA7806}"/>
                  </a:ext>
                </a:extLst>
              </p:cNvPr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6B972740-F7A0-4F5B-A565-45232D4C3C95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5" name="组合 32"/>
          <p:cNvGrpSpPr>
            <a:grpSpLocks/>
          </p:cNvGrpSpPr>
          <p:nvPr/>
        </p:nvGrpSpPr>
        <p:grpSpPr bwMode="auto">
          <a:xfrm>
            <a:off x="1724025" y="2967038"/>
            <a:ext cx="8743950" cy="2997200"/>
            <a:chOff x="1559310" y="2967264"/>
            <a:chExt cx="8744143" cy="2996554"/>
          </a:xfrm>
        </p:grpSpPr>
        <p:pic>
          <p:nvPicPr>
            <p:cNvPr id="46089" name="Picture 4" descr="DSC00521"/>
            <p:cNvPicPr>
              <a:picLocks noChangeArrowheads="1"/>
            </p:cNvPicPr>
            <p:nvPr/>
          </p:nvPicPr>
          <p:blipFill>
            <a:blip r:embed="rId4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1559310" y="2967264"/>
              <a:ext cx="3960813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2998" y="2967264"/>
              <a:ext cx="3960812" cy="29527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</p:pic>
        <p:sp>
          <p:nvSpPr>
            <p:cNvPr id="36" name="AutoShape 7">
              <a:extLst>
                <a:ext uri="{FF2B5EF4-FFF2-40B4-BE49-F238E27FC236}">
                  <a16:creationId xmlns="" xmlns:a16="http://schemas.microsoft.com/office/drawing/2014/main" id="{B705BADA-CF5C-4044-AD75-84A0A1DC6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014" y="5054376"/>
              <a:ext cx="1728825" cy="791992"/>
            </a:xfrm>
            <a:prstGeom prst="wedgeRoundRectCallout">
              <a:avLst>
                <a:gd name="adj1" fmla="val -75162"/>
                <a:gd name="adj2" fmla="val -152806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由于手直接接触化学溶液，导致中毒、灼伤等伤害。</a:t>
              </a:r>
            </a:p>
          </p:txBody>
        </p:sp>
        <p:sp>
          <p:nvSpPr>
            <p:cNvPr id="37" name="AutoShape 8">
              <a:extLst>
                <a:ext uri="{FF2B5EF4-FFF2-40B4-BE49-F238E27FC236}">
                  <a16:creationId xmlns="" xmlns:a16="http://schemas.microsoft.com/office/drawing/2014/main" id="{136A96CD-CA77-4CCF-9563-E0E786CC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9079" y="3468806"/>
              <a:ext cx="1684374" cy="2495012"/>
            </a:xfrm>
            <a:prstGeom prst="wedgeRoundRectCallout">
              <a:avLst>
                <a:gd name="adj1" fmla="val -67759"/>
                <a:gd name="adj2" fmla="val -1880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X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X</a:t>
              </a: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在操作抛丸</a:t>
              </a: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零件时</a:t>
              </a: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手指被零件碰</a:t>
              </a: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了一下</a:t>
              </a: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接着去钝化</a:t>
              </a: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酸洗零件</a:t>
              </a: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(8103001--E02)</a:t>
              </a: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作业，当时是戴着</a:t>
              </a: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帆布手套</a:t>
              </a: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按作业要求戴</a:t>
              </a:r>
              <a:r>
                <a:rPr lang="zh-CN" altLang="en-US" sz="14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耐酸手套</a:t>
              </a: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，在作业时不慎手套接触酸液。 </a:t>
              </a:r>
            </a:p>
          </p:txBody>
        </p:sp>
      </p:grpSp>
      <p:grpSp>
        <p:nvGrpSpPr>
          <p:cNvPr id="46086" name="组合 40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>
              <a:extLst>
                <a:ext uri="{FF2B5EF4-FFF2-40B4-BE49-F238E27FC236}">
                  <a16:creationId xmlns="" xmlns:a16="http://schemas.microsoft.com/office/drawing/2014/main" id="{4D98B6D1-09DA-4399-878F-474B258CC03D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935A1DA7-3473-4752-A196-A4EAD65662E9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三、手部损伤的危险区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BC安全二维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3.6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热接触 ：焊接、切割、蒸汽、高频设备、液压站等</a:t>
            </a:r>
            <a:endParaRPr lang="zh-CN" alt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icrosoft YaHei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D0A783D-BEF8-4D41-BB75-BE202F496FB4}"/>
              </a:ext>
            </a:extLst>
          </p:cNvPr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55BDED5-4FFD-41AA-8325-31D9AF5F7E04}"/>
                </a:ext>
              </a:extLst>
            </p:cNvPr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>
                <a:extLst>
                  <a:ext uri="{FF2B5EF4-FFF2-40B4-BE49-F238E27FC236}">
                    <a16:creationId xmlns="" xmlns:a16="http://schemas.microsoft.com/office/drawing/2014/main" id="{AC0A1F7E-1B30-469B-8C29-2EA6F43DA0C8}"/>
                  </a:ext>
                </a:extLst>
              </p:cNvPr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89">
                <a:extLst>
                  <a:ext uri="{FF2B5EF4-FFF2-40B4-BE49-F238E27FC236}">
                    <a16:creationId xmlns="" xmlns:a16="http://schemas.microsoft.com/office/drawing/2014/main" id="{CD1ED09F-907D-4FEE-AB30-DFF88DE0BA0C}"/>
                  </a:ext>
                </a:extLst>
              </p:cNvPr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90">
                <a:extLst>
                  <a:ext uri="{FF2B5EF4-FFF2-40B4-BE49-F238E27FC236}">
                    <a16:creationId xmlns="" xmlns:a16="http://schemas.microsoft.com/office/drawing/2014/main" id="{E0FB40E9-D765-4F62-9E2F-4D85477D41FC}"/>
                  </a:ext>
                </a:extLst>
              </p:cNvPr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91">
                <a:extLst>
                  <a:ext uri="{FF2B5EF4-FFF2-40B4-BE49-F238E27FC236}">
                    <a16:creationId xmlns="" xmlns:a16="http://schemas.microsoft.com/office/drawing/2014/main" id="{A376273D-3A6D-4086-AEEB-97B329C90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92">
                <a:extLst>
                  <a:ext uri="{FF2B5EF4-FFF2-40B4-BE49-F238E27FC236}">
                    <a16:creationId xmlns="" xmlns:a16="http://schemas.microsoft.com/office/drawing/2014/main" id="{CE09E349-2328-451F-87DA-8CF989D07A8D}"/>
                  </a:ext>
                </a:extLst>
              </p:cNvPr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93">
                <a:extLst>
                  <a:ext uri="{FF2B5EF4-FFF2-40B4-BE49-F238E27FC236}">
                    <a16:creationId xmlns="" xmlns:a16="http://schemas.microsoft.com/office/drawing/2014/main" id="{69AD40A3-4EA4-48E0-A51A-94C9A7674B13}"/>
                  </a:ext>
                </a:extLst>
              </p:cNvPr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94">
                <a:extLst>
                  <a:ext uri="{FF2B5EF4-FFF2-40B4-BE49-F238E27FC236}">
                    <a16:creationId xmlns="" xmlns:a16="http://schemas.microsoft.com/office/drawing/2014/main" id="{F5EF35EC-866A-422C-AFBA-F4FB19C75892}"/>
                  </a:ext>
                </a:extLst>
              </p:cNvPr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5">
                <a:extLst>
                  <a:ext uri="{FF2B5EF4-FFF2-40B4-BE49-F238E27FC236}">
                    <a16:creationId xmlns="" xmlns:a16="http://schemas.microsoft.com/office/drawing/2014/main" id="{C4DC422F-1ECB-4084-8E6B-B63E89882665}"/>
                  </a:ext>
                </a:extLst>
              </p:cNvPr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96">
                <a:extLst>
                  <a:ext uri="{FF2B5EF4-FFF2-40B4-BE49-F238E27FC236}">
                    <a16:creationId xmlns="" xmlns:a16="http://schemas.microsoft.com/office/drawing/2014/main" id="{BF756122-9677-4E3C-BC7D-C1AE02FD7640}"/>
                  </a:ext>
                </a:extLst>
              </p:cNvPr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7">
                <a:extLst>
                  <a:ext uri="{FF2B5EF4-FFF2-40B4-BE49-F238E27FC236}">
                    <a16:creationId xmlns="" xmlns:a16="http://schemas.microsoft.com/office/drawing/2014/main" id="{5D89EB28-4447-4DC0-8CDF-AC6CE5FA7806}"/>
                  </a:ext>
                </a:extLst>
              </p:cNvPr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6B972740-F7A0-4F5B-A565-45232D4C3C95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3" name="组合 30"/>
          <p:cNvGrpSpPr>
            <a:grpSpLocks/>
          </p:cNvGrpSpPr>
          <p:nvPr/>
        </p:nvGrpSpPr>
        <p:grpSpPr bwMode="auto">
          <a:xfrm>
            <a:off x="2017713" y="2746375"/>
            <a:ext cx="8156575" cy="3676650"/>
            <a:chOff x="2028065" y="3012306"/>
            <a:chExt cx="8156825" cy="3676729"/>
          </a:xfrm>
        </p:grpSpPr>
        <p:pic>
          <p:nvPicPr>
            <p:cNvPr id="48137" name="Picture 5" descr="劳保用品穿戴不规范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8065" y="3012306"/>
              <a:ext cx="3959225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7">
              <a:extLst>
                <a:ext uri="{FF2B5EF4-FFF2-40B4-BE49-F238E27FC236}">
                  <a16:creationId xmlns="" xmlns:a16="http://schemas.microsoft.com/office/drawing/2014/main" id="{45314B1A-130F-4486-96BA-91DCB090A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6718" y="3444115"/>
              <a:ext cx="2663907" cy="366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8139" name="Picture 9" descr="P1030055 [1024x768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6215" y="3012306"/>
              <a:ext cx="3816350" cy="297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AutoShape 10">
              <a:extLst>
                <a:ext uri="{FF2B5EF4-FFF2-40B4-BE49-F238E27FC236}">
                  <a16:creationId xmlns="" xmlns:a16="http://schemas.microsoft.com/office/drawing/2014/main" id="{DD404DFD-6A9E-45FE-A794-797FD6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411" y="5250729"/>
              <a:ext cx="1749479" cy="1223989"/>
            </a:xfrm>
            <a:prstGeom prst="wedgeRoundRectCallout">
              <a:avLst>
                <a:gd name="adj1" fmla="val -52204"/>
                <a:gd name="adj2" fmla="val -109532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由于没有带防护手套，也没有使用合适的工具，容易导致手部烧伤。</a:t>
              </a:r>
            </a:p>
          </p:txBody>
        </p:sp>
        <p:sp>
          <p:nvSpPr>
            <p:cNvPr id="41" name="AutoShape 11">
              <a:extLst>
                <a:ext uri="{FF2B5EF4-FFF2-40B4-BE49-F238E27FC236}">
                  <a16:creationId xmlns="" xmlns:a16="http://schemas.microsoft.com/office/drawing/2014/main" id="{78945F9C-736E-4B34-94E7-C3CC14A83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566" y="5217391"/>
              <a:ext cx="2052701" cy="1471644"/>
            </a:xfrm>
            <a:prstGeom prst="wedgeRoundRectCallout">
              <a:avLst>
                <a:gd name="adj1" fmla="val -48713"/>
                <a:gd name="adj2" fmla="val -78523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特种作业人员的防护用品是保证作业安全的重要辅助措施，由于不规范穿戴，没有戴防护手套，极易导致事故。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134" name="组合 41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3" name="矩形 11">
              <a:extLst>
                <a:ext uri="{FF2B5EF4-FFF2-40B4-BE49-F238E27FC236}">
                  <a16:creationId xmlns="" xmlns:a16="http://schemas.microsoft.com/office/drawing/2014/main" id="{5FD92C1C-B60D-4C7B-8875-4FE2B856B128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02E28C6F-A64D-4739-B7C4-C9D28721DB9B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三、手部损伤的危险区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3.7 </a:t>
            </a:r>
            <a:r>
              <a:rPr lang="zh-CN" altLang="en-US" sz="1600" b="1">
                <a:solidFill>
                  <a:srgbClr val="000000">
                    <a:lumMod val="75000"/>
                    <a:lumOff val="25000"/>
                  </a:srgbClr>
                </a:solidFill>
                <a:latin typeface="Microsoft YaHei"/>
                <a:cs typeface="+mn-ea"/>
                <a:sym typeface="+mn-lt"/>
              </a:rPr>
              <a:t>触电和电灼伤 ：配电盘、电线、电动工具 、电器元件、电柜</a:t>
            </a:r>
            <a:endParaRPr lang="zh-CN" altLang="en-US" sz="1600" b="1" dirty="0">
              <a:solidFill>
                <a:srgbClr val="000000">
                  <a:lumMod val="75000"/>
                  <a:lumOff val="25000"/>
                </a:srgbClr>
              </a:solidFill>
              <a:latin typeface="Microsoft YaHei"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D0A783D-BEF8-4D41-BB75-BE202F496FB4}"/>
              </a:ext>
            </a:extLst>
          </p:cNvPr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55BDED5-4FFD-41AA-8325-31D9AF5F7E04}"/>
                </a:ext>
              </a:extLst>
            </p:cNvPr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>
                <a:extLst>
                  <a:ext uri="{FF2B5EF4-FFF2-40B4-BE49-F238E27FC236}">
                    <a16:creationId xmlns="" xmlns:a16="http://schemas.microsoft.com/office/drawing/2014/main" id="{AC0A1F7E-1B30-469B-8C29-2EA6F43DA0C8}"/>
                  </a:ext>
                </a:extLst>
              </p:cNvPr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89">
                <a:extLst>
                  <a:ext uri="{FF2B5EF4-FFF2-40B4-BE49-F238E27FC236}">
                    <a16:creationId xmlns="" xmlns:a16="http://schemas.microsoft.com/office/drawing/2014/main" id="{CD1ED09F-907D-4FEE-AB30-DFF88DE0BA0C}"/>
                  </a:ext>
                </a:extLst>
              </p:cNvPr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90">
                <a:extLst>
                  <a:ext uri="{FF2B5EF4-FFF2-40B4-BE49-F238E27FC236}">
                    <a16:creationId xmlns="" xmlns:a16="http://schemas.microsoft.com/office/drawing/2014/main" id="{E0FB40E9-D765-4F62-9E2F-4D85477D41FC}"/>
                  </a:ext>
                </a:extLst>
              </p:cNvPr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91">
                <a:extLst>
                  <a:ext uri="{FF2B5EF4-FFF2-40B4-BE49-F238E27FC236}">
                    <a16:creationId xmlns="" xmlns:a16="http://schemas.microsoft.com/office/drawing/2014/main" id="{A376273D-3A6D-4086-AEEB-97B329C90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92">
                <a:extLst>
                  <a:ext uri="{FF2B5EF4-FFF2-40B4-BE49-F238E27FC236}">
                    <a16:creationId xmlns="" xmlns:a16="http://schemas.microsoft.com/office/drawing/2014/main" id="{CE09E349-2328-451F-87DA-8CF989D07A8D}"/>
                  </a:ext>
                </a:extLst>
              </p:cNvPr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93">
                <a:extLst>
                  <a:ext uri="{FF2B5EF4-FFF2-40B4-BE49-F238E27FC236}">
                    <a16:creationId xmlns="" xmlns:a16="http://schemas.microsoft.com/office/drawing/2014/main" id="{69AD40A3-4EA4-48E0-A51A-94C9A7674B13}"/>
                  </a:ext>
                </a:extLst>
              </p:cNvPr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94">
                <a:extLst>
                  <a:ext uri="{FF2B5EF4-FFF2-40B4-BE49-F238E27FC236}">
                    <a16:creationId xmlns="" xmlns:a16="http://schemas.microsoft.com/office/drawing/2014/main" id="{F5EF35EC-866A-422C-AFBA-F4FB19C75892}"/>
                  </a:ext>
                </a:extLst>
              </p:cNvPr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5">
                <a:extLst>
                  <a:ext uri="{FF2B5EF4-FFF2-40B4-BE49-F238E27FC236}">
                    <a16:creationId xmlns="" xmlns:a16="http://schemas.microsoft.com/office/drawing/2014/main" id="{C4DC422F-1ECB-4084-8E6B-B63E89882665}"/>
                  </a:ext>
                </a:extLst>
              </p:cNvPr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96">
                <a:extLst>
                  <a:ext uri="{FF2B5EF4-FFF2-40B4-BE49-F238E27FC236}">
                    <a16:creationId xmlns="" xmlns:a16="http://schemas.microsoft.com/office/drawing/2014/main" id="{BF756122-9677-4E3C-BC7D-C1AE02FD7640}"/>
                  </a:ext>
                </a:extLst>
              </p:cNvPr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97">
                <a:extLst>
                  <a:ext uri="{FF2B5EF4-FFF2-40B4-BE49-F238E27FC236}">
                    <a16:creationId xmlns="" xmlns:a16="http://schemas.microsoft.com/office/drawing/2014/main" id="{5D89EB28-4447-4DC0-8CDF-AC6CE5FA7806}"/>
                  </a:ext>
                </a:extLst>
              </p:cNvPr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  <a:ex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6B972740-F7A0-4F5B-A565-45232D4C3C95}"/>
                </a:ext>
              </a:extLst>
            </p:cNvPr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1" name="组合 30"/>
          <p:cNvGrpSpPr>
            <a:grpSpLocks/>
          </p:cNvGrpSpPr>
          <p:nvPr/>
        </p:nvGrpSpPr>
        <p:grpSpPr bwMode="auto">
          <a:xfrm>
            <a:off x="1220788" y="2754313"/>
            <a:ext cx="9750425" cy="4335462"/>
            <a:chOff x="1093112" y="3041638"/>
            <a:chExt cx="9751231" cy="4335647"/>
          </a:xfrm>
        </p:grpSpPr>
        <p:sp>
          <p:nvSpPr>
            <p:cNvPr id="32" name="Rectangle 3">
              <a:extLst>
                <a:ext uri="{FF2B5EF4-FFF2-40B4-BE49-F238E27FC236}">
                  <a16:creationId xmlns="" xmlns:a16="http://schemas.microsoft.com/office/drawing/2014/main" id="{7B2DE572-F3EB-4FED-AE34-5EBA082C9A3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93112" y="3055926"/>
              <a:ext cx="8230280" cy="432135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fontAlgn="auto">
                <a:lnSpc>
                  <a:spcPct val="150000"/>
                </a:lnSpc>
                <a:spcAft>
                  <a:spcPts val="0"/>
                </a:spcAft>
                <a:buFontTx/>
                <a:buNone/>
                <a:defRPr/>
              </a:pP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8" name="Text Box 7">
              <a:extLst>
                <a:ext uri="{FF2B5EF4-FFF2-40B4-BE49-F238E27FC236}">
                  <a16:creationId xmlns="" xmlns:a16="http://schemas.microsoft.com/office/drawing/2014/main" id="{84737AB3-0008-4441-87C8-C5FF9E65E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7120" y="3444880"/>
              <a:ext cx="2664045" cy="366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6">
              <a:extLst>
                <a:ext uri="{FF2B5EF4-FFF2-40B4-BE49-F238E27FC236}">
                  <a16:creationId xmlns="" xmlns:a16="http://schemas.microsoft.com/office/drawing/2014/main" id="{092E7CD4-9F28-4F51-9C7C-33B4EDA1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819" y="3041638"/>
              <a:ext cx="3673475" cy="3201988"/>
            </a:xfrm>
            <a:prstGeom prst="rect">
              <a:avLst/>
            </a:prstGeom>
            <a:blipFill dpi="0" rotWithShape="1">
              <a:blip r:embed="rId4" cstate="print">
                <a:lum bright="18000"/>
              </a:blip>
              <a:srcRect/>
              <a:stretch>
                <a:fillRect r="-20371"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8">
              <a:extLst>
                <a:ext uri="{FF2B5EF4-FFF2-40B4-BE49-F238E27FC236}">
                  <a16:creationId xmlns="" xmlns:a16="http://schemas.microsoft.com/office/drawing/2014/main" id="{72014517-2A39-4006-B505-125038CFA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176" y="4333918"/>
              <a:ext cx="1416167" cy="1632020"/>
            </a:xfrm>
            <a:prstGeom prst="wedgeRoundRectCallout">
              <a:avLst>
                <a:gd name="adj1" fmla="val -132204"/>
                <a:gd name="adj2" fmla="val -56829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无人员配合、监护，易造成人员的触电事故，发生意外的情况下不能及时救助。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0191" name="Pictur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5694" y="3041638"/>
              <a:ext cx="3960812" cy="316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AutoShape 11">
              <a:extLst>
                <a:ext uri="{FF2B5EF4-FFF2-40B4-BE49-F238E27FC236}">
                  <a16:creationId xmlns="" xmlns:a16="http://schemas.microsoft.com/office/drawing/2014/main" id="{373C5E55-10E6-419E-B613-96EA842F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210" y="5294396"/>
              <a:ext cx="2311591" cy="1266879"/>
            </a:xfrm>
            <a:prstGeom prst="wedgeRoundRectCallout">
              <a:avLst>
                <a:gd name="adj1" fmla="val -39861"/>
                <a:gd name="adj2" fmla="val -7877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电动工具属于危险程度较高的工具，如果没有定期检测绝缘电阻，无法确定工具的绝缘情况，使用过程的安全不能保证</a:t>
              </a:r>
            </a:p>
          </p:txBody>
        </p:sp>
      </p:grpSp>
      <p:grpSp>
        <p:nvGrpSpPr>
          <p:cNvPr id="50182" name="组合 42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4" name="矩形 11">
              <a:extLst>
                <a:ext uri="{FF2B5EF4-FFF2-40B4-BE49-F238E27FC236}">
                  <a16:creationId xmlns="" xmlns:a16="http://schemas.microsoft.com/office/drawing/2014/main" id="{0B833B68-9613-4215-952A-2D2126019797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0426B905-A981-4AF0-9793-43A603E9E538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三、手部损伤的危险区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33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133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7" b="1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手部安全防护原则</a:t>
            </a:r>
          </a:p>
        </p:txBody>
      </p:sp>
    </p:spTree>
  </p:cSld>
  <p:clrMapOvr>
    <a:masterClrMapping/>
  </p:clrMapOvr>
  <p:transition spd="med" advClick="0" advTm="6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1"/>
          <p:cNvGrpSpPr>
            <a:grpSpLocks/>
          </p:cNvGrpSpPr>
          <p:nvPr/>
        </p:nvGrpSpPr>
        <p:grpSpPr bwMode="auto">
          <a:xfrm>
            <a:off x="1370013" y="933450"/>
            <a:ext cx="10455275" cy="5737225"/>
            <a:chOff x="838139" y="487388"/>
            <a:chExt cx="10455734" cy="5736991"/>
          </a:xfrm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4943594" y="2370086"/>
              <a:ext cx="2144806" cy="2065254"/>
            </a:xfrm>
            <a:custGeom>
              <a:avLst/>
              <a:gdLst>
                <a:gd name="T0" fmla="*/ 0 w 373"/>
                <a:gd name="T1" fmla="*/ 175 h 354"/>
                <a:gd name="T2" fmla="*/ 24 w 373"/>
                <a:gd name="T3" fmla="*/ 146 h 354"/>
                <a:gd name="T4" fmla="*/ 86 w 373"/>
                <a:gd name="T5" fmla="*/ 146 h 354"/>
                <a:gd name="T6" fmla="*/ 110 w 373"/>
                <a:gd name="T7" fmla="*/ 183 h 354"/>
                <a:gd name="T8" fmla="*/ 109 w 373"/>
                <a:gd name="T9" fmla="*/ 313 h 354"/>
                <a:gd name="T10" fmla="*/ 76 w 373"/>
                <a:gd name="T11" fmla="*/ 334 h 354"/>
                <a:gd name="T12" fmla="*/ 13 w 373"/>
                <a:gd name="T13" fmla="*/ 329 h 354"/>
                <a:gd name="T14" fmla="*/ 0 w 373"/>
                <a:gd name="T15" fmla="*/ 302 h 354"/>
                <a:gd name="T16" fmla="*/ 0 w 373"/>
                <a:gd name="T17" fmla="*/ 239 h 354"/>
                <a:gd name="T18" fmla="*/ 262 w 373"/>
                <a:gd name="T19" fmla="*/ 304 h 354"/>
                <a:gd name="T20" fmla="*/ 243 w 373"/>
                <a:gd name="T21" fmla="*/ 281 h 354"/>
                <a:gd name="T22" fmla="*/ 249 w 373"/>
                <a:gd name="T23" fmla="*/ 248 h 354"/>
                <a:gd name="T24" fmla="*/ 231 w 373"/>
                <a:gd name="T25" fmla="*/ 231 h 354"/>
                <a:gd name="T26" fmla="*/ 246 w 373"/>
                <a:gd name="T27" fmla="*/ 185 h 354"/>
                <a:gd name="T28" fmla="*/ 245 w 373"/>
                <a:gd name="T29" fmla="*/ 176 h 354"/>
                <a:gd name="T30" fmla="*/ 268 w 373"/>
                <a:gd name="T31" fmla="*/ 129 h 354"/>
                <a:gd name="T32" fmla="*/ 284 w 373"/>
                <a:gd name="T33" fmla="*/ 128 h 354"/>
                <a:gd name="T34" fmla="*/ 300 w 373"/>
                <a:gd name="T35" fmla="*/ 102 h 354"/>
                <a:gd name="T36" fmla="*/ 297 w 373"/>
                <a:gd name="T37" fmla="*/ 8 h 354"/>
                <a:gd name="T38" fmla="*/ 258 w 373"/>
                <a:gd name="T39" fmla="*/ 0 h 354"/>
                <a:gd name="T40" fmla="*/ 258 w 373"/>
                <a:gd name="T41" fmla="*/ 30 h 354"/>
                <a:gd name="T42" fmla="*/ 251 w 373"/>
                <a:gd name="T43" fmla="*/ 49 h 354"/>
                <a:gd name="T44" fmla="*/ 172 w 373"/>
                <a:gd name="T45" fmla="*/ 132 h 354"/>
                <a:gd name="T46" fmla="*/ 140 w 373"/>
                <a:gd name="T47" fmla="*/ 157 h 354"/>
                <a:gd name="T48" fmla="*/ 125 w 373"/>
                <a:gd name="T49" fmla="*/ 278 h 354"/>
                <a:gd name="T50" fmla="*/ 166 w 373"/>
                <a:gd name="T51" fmla="*/ 344 h 354"/>
                <a:gd name="T52" fmla="*/ 237 w 373"/>
                <a:gd name="T53" fmla="*/ 353 h 354"/>
                <a:gd name="T54" fmla="*/ 263 w 373"/>
                <a:gd name="T55" fmla="*/ 305 h 354"/>
                <a:gd name="T56" fmla="*/ 356 w 373"/>
                <a:gd name="T57" fmla="*/ 240 h 354"/>
                <a:gd name="T58" fmla="*/ 370 w 373"/>
                <a:gd name="T59" fmla="*/ 201 h 354"/>
                <a:gd name="T60" fmla="*/ 355 w 373"/>
                <a:gd name="T61" fmla="*/ 193 h 354"/>
                <a:gd name="T62" fmla="*/ 254 w 373"/>
                <a:gd name="T63" fmla="*/ 193 h 354"/>
                <a:gd name="T64" fmla="*/ 241 w 373"/>
                <a:gd name="T65" fmla="*/ 229 h 354"/>
                <a:gd name="T66" fmla="*/ 257 w 373"/>
                <a:gd name="T67" fmla="*/ 240 h 354"/>
                <a:gd name="T68" fmla="*/ 321 w 373"/>
                <a:gd name="T69" fmla="*/ 240 h 354"/>
                <a:gd name="T70" fmla="*/ 349 w 373"/>
                <a:gd name="T71" fmla="*/ 296 h 354"/>
                <a:gd name="T72" fmla="*/ 363 w 373"/>
                <a:gd name="T73" fmla="*/ 260 h 354"/>
                <a:gd name="T74" fmla="*/ 347 w 373"/>
                <a:gd name="T75" fmla="*/ 249 h 354"/>
                <a:gd name="T76" fmla="*/ 269 w 373"/>
                <a:gd name="T77" fmla="*/ 249 h 354"/>
                <a:gd name="T78" fmla="*/ 254 w 373"/>
                <a:gd name="T79" fmla="*/ 283 h 354"/>
                <a:gd name="T80" fmla="*/ 269 w 373"/>
                <a:gd name="T81" fmla="*/ 296 h 354"/>
                <a:gd name="T82" fmla="*/ 309 w 373"/>
                <a:gd name="T83" fmla="*/ 296 h 354"/>
                <a:gd name="T84" fmla="*/ 346 w 373"/>
                <a:gd name="T85" fmla="*/ 184 h 354"/>
                <a:gd name="T86" fmla="*/ 359 w 373"/>
                <a:gd name="T87" fmla="*/ 148 h 354"/>
                <a:gd name="T88" fmla="*/ 343 w 373"/>
                <a:gd name="T89" fmla="*/ 137 h 354"/>
                <a:gd name="T90" fmla="*/ 267 w 373"/>
                <a:gd name="T91" fmla="*/ 137 h 354"/>
                <a:gd name="T92" fmla="*/ 255 w 373"/>
                <a:gd name="T93" fmla="*/ 173 h 354"/>
                <a:gd name="T94" fmla="*/ 271 w 373"/>
                <a:gd name="T95" fmla="*/ 184 h 354"/>
                <a:gd name="T96" fmla="*/ 307 w 373"/>
                <a:gd name="T97" fmla="*/ 184 h 354"/>
                <a:gd name="T98" fmla="*/ 281 w 373"/>
                <a:gd name="T99" fmla="*/ 307 h 354"/>
                <a:gd name="T100" fmla="*/ 267 w 373"/>
                <a:gd name="T101" fmla="*/ 343 h 354"/>
                <a:gd name="T102" fmla="*/ 292 w 373"/>
                <a:gd name="T103" fmla="*/ 354 h 354"/>
                <a:gd name="T104" fmla="*/ 341 w 373"/>
                <a:gd name="T105" fmla="*/ 344 h 354"/>
                <a:gd name="T106" fmla="*/ 332 w 373"/>
                <a:gd name="T107" fmla="*/ 308 h 354"/>
                <a:gd name="T108" fmla="*/ 305 w 373"/>
                <a:gd name="T109" fmla="*/ 30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3" h="354">
                  <a:moveTo>
                    <a:pt x="0" y="239"/>
                  </a:moveTo>
                  <a:cubicBezTo>
                    <a:pt x="0" y="218"/>
                    <a:pt x="0" y="196"/>
                    <a:pt x="0" y="175"/>
                  </a:cubicBezTo>
                  <a:cubicBezTo>
                    <a:pt x="0" y="170"/>
                    <a:pt x="1" y="165"/>
                    <a:pt x="3" y="160"/>
                  </a:cubicBezTo>
                  <a:cubicBezTo>
                    <a:pt x="8" y="151"/>
                    <a:pt x="15" y="147"/>
                    <a:pt x="24" y="146"/>
                  </a:cubicBezTo>
                  <a:cubicBezTo>
                    <a:pt x="34" y="146"/>
                    <a:pt x="44" y="146"/>
                    <a:pt x="54" y="146"/>
                  </a:cubicBezTo>
                  <a:cubicBezTo>
                    <a:pt x="65" y="146"/>
                    <a:pt x="75" y="146"/>
                    <a:pt x="86" y="146"/>
                  </a:cubicBezTo>
                  <a:cubicBezTo>
                    <a:pt x="98" y="147"/>
                    <a:pt x="109" y="157"/>
                    <a:pt x="109" y="170"/>
                  </a:cubicBezTo>
                  <a:cubicBezTo>
                    <a:pt x="110" y="174"/>
                    <a:pt x="110" y="179"/>
                    <a:pt x="110" y="183"/>
                  </a:cubicBezTo>
                  <a:cubicBezTo>
                    <a:pt x="110" y="221"/>
                    <a:pt x="110" y="259"/>
                    <a:pt x="111" y="297"/>
                  </a:cubicBezTo>
                  <a:cubicBezTo>
                    <a:pt x="111" y="302"/>
                    <a:pt x="110" y="308"/>
                    <a:pt x="109" y="313"/>
                  </a:cubicBezTo>
                  <a:cubicBezTo>
                    <a:pt x="105" y="325"/>
                    <a:pt x="97" y="333"/>
                    <a:pt x="84" y="334"/>
                  </a:cubicBezTo>
                  <a:cubicBezTo>
                    <a:pt x="81" y="334"/>
                    <a:pt x="79" y="334"/>
                    <a:pt x="76" y="334"/>
                  </a:cubicBezTo>
                  <a:cubicBezTo>
                    <a:pt x="61" y="334"/>
                    <a:pt x="46" y="334"/>
                    <a:pt x="32" y="334"/>
                  </a:cubicBezTo>
                  <a:cubicBezTo>
                    <a:pt x="25" y="334"/>
                    <a:pt x="18" y="333"/>
                    <a:pt x="13" y="329"/>
                  </a:cubicBezTo>
                  <a:cubicBezTo>
                    <a:pt x="5" y="323"/>
                    <a:pt x="1" y="315"/>
                    <a:pt x="1" y="306"/>
                  </a:cubicBezTo>
                  <a:cubicBezTo>
                    <a:pt x="0" y="305"/>
                    <a:pt x="0" y="304"/>
                    <a:pt x="0" y="302"/>
                  </a:cubicBezTo>
                  <a:cubicBezTo>
                    <a:pt x="0" y="281"/>
                    <a:pt x="0" y="260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close/>
                  <a:moveTo>
                    <a:pt x="263" y="305"/>
                  </a:moveTo>
                  <a:cubicBezTo>
                    <a:pt x="263" y="305"/>
                    <a:pt x="262" y="304"/>
                    <a:pt x="262" y="304"/>
                  </a:cubicBezTo>
                  <a:cubicBezTo>
                    <a:pt x="256" y="303"/>
                    <a:pt x="251" y="300"/>
                    <a:pt x="248" y="295"/>
                  </a:cubicBezTo>
                  <a:cubicBezTo>
                    <a:pt x="245" y="291"/>
                    <a:pt x="244" y="286"/>
                    <a:pt x="243" y="281"/>
                  </a:cubicBezTo>
                  <a:cubicBezTo>
                    <a:pt x="242" y="270"/>
                    <a:pt x="242" y="258"/>
                    <a:pt x="249" y="248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49" y="248"/>
                    <a:pt x="249" y="248"/>
                    <a:pt x="248" y="248"/>
                  </a:cubicBezTo>
                  <a:cubicBezTo>
                    <a:pt x="239" y="246"/>
                    <a:pt x="233" y="240"/>
                    <a:pt x="231" y="231"/>
                  </a:cubicBezTo>
                  <a:cubicBezTo>
                    <a:pt x="229" y="221"/>
                    <a:pt x="229" y="211"/>
                    <a:pt x="231" y="201"/>
                  </a:cubicBezTo>
                  <a:cubicBezTo>
                    <a:pt x="234" y="193"/>
                    <a:pt x="238" y="188"/>
                    <a:pt x="246" y="185"/>
                  </a:cubicBezTo>
                  <a:cubicBezTo>
                    <a:pt x="247" y="185"/>
                    <a:pt x="248" y="185"/>
                    <a:pt x="249" y="185"/>
                  </a:cubicBezTo>
                  <a:cubicBezTo>
                    <a:pt x="248" y="182"/>
                    <a:pt x="246" y="179"/>
                    <a:pt x="245" y="176"/>
                  </a:cubicBezTo>
                  <a:cubicBezTo>
                    <a:pt x="242" y="167"/>
                    <a:pt x="242" y="158"/>
                    <a:pt x="244" y="149"/>
                  </a:cubicBezTo>
                  <a:cubicBezTo>
                    <a:pt x="246" y="136"/>
                    <a:pt x="255" y="129"/>
                    <a:pt x="268" y="129"/>
                  </a:cubicBezTo>
                  <a:cubicBezTo>
                    <a:pt x="273" y="128"/>
                    <a:pt x="277" y="129"/>
                    <a:pt x="282" y="129"/>
                  </a:cubicBezTo>
                  <a:cubicBezTo>
                    <a:pt x="282" y="128"/>
                    <a:pt x="283" y="128"/>
                    <a:pt x="284" y="128"/>
                  </a:cubicBezTo>
                  <a:cubicBezTo>
                    <a:pt x="285" y="125"/>
                    <a:pt x="286" y="122"/>
                    <a:pt x="288" y="120"/>
                  </a:cubicBezTo>
                  <a:cubicBezTo>
                    <a:pt x="292" y="114"/>
                    <a:pt x="296" y="108"/>
                    <a:pt x="300" y="102"/>
                  </a:cubicBezTo>
                  <a:cubicBezTo>
                    <a:pt x="312" y="83"/>
                    <a:pt x="318" y="62"/>
                    <a:pt x="316" y="39"/>
                  </a:cubicBezTo>
                  <a:cubicBezTo>
                    <a:pt x="315" y="26"/>
                    <a:pt x="308" y="15"/>
                    <a:pt x="297" y="8"/>
                  </a:cubicBezTo>
                  <a:cubicBezTo>
                    <a:pt x="287" y="3"/>
                    <a:pt x="277" y="1"/>
                    <a:pt x="266" y="0"/>
                  </a:cubicBezTo>
                  <a:cubicBezTo>
                    <a:pt x="264" y="0"/>
                    <a:pt x="261" y="0"/>
                    <a:pt x="258" y="0"/>
                  </a:cubicBezTo>
                  <a:cubicBezTo>
                    <a:pt x="258" y="2"/>
                    <a:pt x="258" y="2"/>
                    <a:pt x="258" y="3"/>
                  </a:cubicBezTo>
                  <a:cubicBezTo>
                    <a:pt x="258" y="12"/>
                    <a:pt x="258" y="21"/>
                    <a:pt x="258" y="30"/>
                  </a:cubicBezTo>
                  <a:cubicBezTo>
                    <a:pt x="258" y="32"/>
                    <a:pt x="258" y="34"/>
                    <a:pt x="257" y="36"/>
                  </a:cubicBezTo>
                  <a:cubicBezTo>
                    <a:pt x="255" y="41"/>
                    <a:pt x="254" y="45"/>
                    <a:pt x="251" y="49"/>
                  </a:cubicBezTo>
                  <a:cubicBezTo>
                    <a:pt x="243" y="63"/>
                    <a:pt x="232" y="76"/>
                    <a:pt x="220" y="88"/>
                  </a:cubicBezTo>
                  <a:cubicBezTo>
                    <a:pt x="205" y="103"/>
                    <a:pt x="188" y="118"/>
                    <a:pt x="172" y="132"/>
                  </a:cubicBezTo>
                  <a:cubicBezTo>
                    <a:pt x="166" y="136"/>
                    <a:pt x="161" y="140"/>
                    <a:pt x="155" y="144"/>
                  </a:cubicBezTo>
                  <a:cubicBezTo>
                    <a:pt x="149" y="147"/>
                    <a:pt x="144" y="152"/>
                    <a:pt x="140" y="157"/>
                  </a:cubicBezTo>
                  <a:cubicBezTo>
                    <a:pt x="129" y="170"/>
                    <a:pt x="125" y="184"/>
                    <a:pt x="125" y="200"/>
                  </a:cubicBezTo>
                  <a:cubicBezTo>
                    <a:pt x="125" y="226"/>
                    <a:pt x="125" y="252"/>
                    <a:pt x="125" y="278"/>
                  </a:cubicBezTo>
                  <a:cubicBezTo>
                    <a:pt x="125" y="293"/>
                    <a:pt x="129" y="306"/>
                    <a:pt x="136" y="318"/>
                  </a:cubicBezTo>
                  <a:cubicBezTo>
                    <a:pt x="144" y="329"/>
                    <a:pt x="154" y="338"/>
                    <a:pt x="166" y="344"/>
                  </a:cubicBezTo>
                  <a:cubicBezTo>
                    <a:pt x="176" y="350"/>
                    <a:pt x="187" y="353"/>
                    <a:pt x="198" y="353"/>
                  </a:cubicBezTo>
                  <a:cubicBezTo>
                    <a:pt x="211" y="353"/>
                    <a:pt x="224" y="353"/>
                    <a:pt x="237" y="353"/>
                  </a:cubicBezTo>
                  <a:cubicBezTo>
                    <a:pt x="245" y="353"/>
                    <a:pt x="253" y="353"/>
                    <a:pt x="260" y="353"/>
                  </a:cubicBezTo>
                  <a:cubicBezTo>
                    <a:pt x="254" y="337"/>
                    <a:pt x="253" y="320"/>
                    <a:pt x="263" y="305"/>
                  </a:cubicBezTo>
                  <a:close/>
                  <a:moveTo>
                    <a:pt x="321" y="240"/>
                  </a:moveTo>
                  <a:cubicBezTo>
                    <a:pt x="333" y="240"/>
                    <a:pt x="345" y="240"/>
                    <a:pt x="356" y="240"/>
                  </a:cubicBezTo>
                  <a:cubicBezTo>
                    <a:pt x="364" y="240"/>
                    <a:pt x="368" y="237"/>
                    <a:pt x="370" y="230"/>
                  </a:cubicBezTo>
                  <a:cubicBezTo>
                    <a:pt x="373" y="220"/>
                    <a:pt x="373" y="211"/>
                    <a:pt x="370" y="201"/>
                  </a:cubicBezTo>
                  <a:cubicBezTo>
                    <a:pt x="368" y="197"/>
                    <a:pt x="365" y="194"/>
                    <a:pt x="361" y="193"/>
                  </a:cubicBezTo>
                  <a:cubicBezTo>
                    <a:pt x="359" y="193"/>
                    <a:pt x="357" y="193"/>
                    <a:pt x="355" y="193"/>
                  </a:cubicBezTo>
                  <a:cubicBezTo>
                    <a:pt x="322" y="193"/>
                    <a:pt x="289" y="193"/>
                    <a:pt x="256" y="193"/>
                  </a:cubicBezTo>
                  <a:cubicBezTo>
                    <a:pt x="256" y="193"/>
                    <a:pt x="255" y="193"/>
                    <a:pt x="254" y="193"/>
                  </a:cubicBezTo>
                  <a:cubicBezTo>
                    <a:pt x="247" y="193"/>
                    <a:pt x="243" y="197"/>
                    <a:pt x="241" y="204"/>
                  </a:cubicBezTo>
                  <a:cubicBezTo>
                    <a:pt x="239" y="212"/>
                    <a:pt x="239" y="221"/>
                    <a:pt x="241" y="229"/>
                  </a:cubicBezTo>
                  <a:cubicBezTo>
                    <a:pt x="242" y="234"/>
                    <a:pt x="245" y="238"/>
                    <a:pt x="251" y="239"/>
                  </a:cubicBezTo>
                  <a:cubicBezTo>
                    <a:pt x="253" y="240"/>
                    <a:pt x="255" y="240"/>
                    <a:pt x="257" y="240"/>
                  </a:cubicBezTo>
                  <a:cubicBezTo>
                    <a:pt x="273" y="240"/>
                    <a:pt x="289" y="240"/>
                    <a:pt x="306" y="240"/>
                  </a:cubicBezTo>
                  <a:cubicBezTo>
                    <a:pt x="311" y="240"/>
                    <a:pt x="316" y="240"/>
                    <a:pt x="321" y="240"/>
                  </a:cubicBezTo>
                  <a:close/>
                  <a:moveTo>
                    <a:pt x="309" y="296"/>
                  </a:moveTo>
                  <a:cubicBezTo>
                    <a:pt x="322" y="296"/>
                    <a:pt x="336" y="296"/>
                    <a:pt x="349" y="296"/>
                  </a:cubicBezTo>
                  <a:cubicBezTo>
                    <a:pt x="356" y="296"/>
                    <a:pt x="361" y="292"/>
                    <a:pt x="363" y="285"/>
                  </a:cubicBezTo>
                  <a:cubicBezTo>
                    <a:pt x="365" y="277"/>
                    <a:pt x="365" y="269"/>
                    <a:pt x="363" y="260"/>
                  </a:cubicBezTo>
                  <a:cubicBezTo>
                    <a:pt x="362" y="255"/>
                    <a:pt x="359" y="251"/>
                    <a:pt x="353" y="250"/>
                  </a:cubicBezTo>
                  <a:cubicBezTo>
                    <a:pt x="351" y="250"/>
                    <a:pt x="349" y="249"/>
                    <a:pt x="347" y="249"/>
                  </a:cubicBezTo>
                  <a:cubicBezTo>
                    <a:pt x="337" y="249"/>
                    <a:pt x="328" y="249"/>
                    <a:pt x="318" y="249"/>
                  </a:cubicBezTo>
                  <a:cubicBezTo>
                    <a:pt x="302" y="249"/>
                    <a:pt x="286" y="249"/>
                    <a:pt x="269" y="249"/>
                  </a:cubicBezTo>
                  <a:cubicBezTo>
                    <a:pt x="261" y="249"/>
                    <a:pt x="256" y="253"/>
                    <a:pt x="254" y="262"/>
                  </a:cubicBezTo>
                  <a:cubicBezTo>
                    <a:pt x="253" y="269"/>
                    <a:pt x="253" y="276"/>
                    <a:pt x="254" y="283"/>
                  </a:cubicBezTo>
                  <a:cubicBezTo>
                    <a:pt x="254" y="285"/>
                    <a:pt x="255" y="288"/>
                    <a:pt x="256" y="290"/>
                  </a:cubicBezTo>
                  <a:cubicBezTo>
                    <a:pt x="259" y="295"/>
                    <a:pt x="264" y="296"/>
                    <a:pt x="269" y="296"/>
                  </a:cubicBezTo>
                  <a:cubicBezTo>
                    <a:pt x="282" y="296"/>
                    <a:pt x="295" y="296"/>
                    <a:pt x="309" y="296"/>
                  </a:cubicBezTo>
                  <a:cubicBezTo>
                    <a:pt x="309" y="296"/>
                    <a:pt x="309" y="296"/>
                    <a:pt x="309" y="296"/>
                  </a:cubicBezTo>
                  <a:close/>
                  <a:moveTo>
                    <a:pt x="307" y="184"/>
                  </a:moveTo>
                  <a:cubicBezTo>
                    <a:pt x="320" y="184"/>
                    <a:pt x="333" y="184"/>
                    <a:pt x="346" y="184"/>
                  </a:cubicBezTo>
                  <a:cubicBezTo>
                    <a:pt x="353" y="184"/>
                    <a:pt x="357" y="180"/>
                    <a:pt x="359" y="173"/>
                  </a:cubicBezTo>
                  <a:cubicBezTo>
                    <a:pt x="361" y="165"/>
                    <a:pt x="361" y="156"/>
                    <a:pt x="359" y="148"/>
                  </a:cubicBezTo>
                  <a:cubicBezTo>
                    <a:pt x="358" y="143"/>
                    <a:pt x="354" y="139"/>
                    <a:pt x="348" y="138"/>
                  </a:cubicBezTo>
                  <a:cubicBezTo>
                    <a:pt x="346" y="137"/>
                    <a:pt x="345" y="137"/>
                    <a:pt x="343" y="137"/>
                  </a:cubicBezTo>
                  <a:cubicBezTo>
                    <a:pt x="319" y="137"/>
                    <a:pt x="295" y="137"/>
                    <a:pt x="271" y="137"/>
                  </a:cubicBezTo>
                  <a:cubicBezTo>
                    <a:pt x="270" y="137"/>
                    <a:pt x="268" y="137"/>
                    <a:pt x="267" y="137"/>
                  </a:cubicBezTo>
                  <a:cubicBezTo>
                    <a:pt x="261" y="138"/>
                    <a:pt x="256" y="141"/>
                    <a:pt x="255" y="148"/>
                  </a:cubicBezTo>
                  <a:cubicBezTo>
                    <a:pt x="253" y="156"/>
                    <a:pt x="253" y="165"/>
                    <a:pt x="255" y="173"/>
                  </a:cubicBezTo>
                  <a:cubicBezTo>
                    <a:pt x="256" y="179"/>
                    <a:pt x="260" y="183"/>
                    <a:pt x="266" y="184"/>
                  </a:cubicBezTo>
                  <a:cubicBezTo>
                    <a:pt x="268" y="184"/>
                    <a:pt x="269" y="184"/>
                    <a:pt x="271" y="184"/>
                  </a:cubicBezTo>
                  <a:cubicBezTo>
                    <a:pt x="283" y="184"/>
                    <a:pt x="295" y="184"/>
                    <a:pt x="307" y="184"/>
                  </a:cubicBezTo>
                  <a:cubicBezTo>
                    <a:pt x="307" y="184"/>
                    <a:pt x="307" y="184"/>
                    <a:pt x="307" y="184"/>
                  </a:cubicBezTo>
                  <a:close/>
                  <a:moveTo>
                    <a:pt x="305" y="307"/>
                  </a:moveTo>
                  <a:cubicBezTo>
                    <a:pt x="297" y="307"/>
                    <a:pt x="289" y="307"/>
                    <a:pt x="281" y="307"/>
                  </a:cubicBezTo>
                  <a:cubicBezTo>
                    <a:pt x="274" y="307"/>
                    <a:pt x="269" y="311"/>
                    <a:pt x="267" y="318"/>
                  </a:cubicBezTo>
                  <a:cubicBezTo>
                    <a:pt x="266" y="326"/>
                    <a:pt x="266" y="335"/>
                    <a:pt x="267" y="343"/>
                  </a:cubicBezTo>
                  <a:cubicBezTo>
                    <a:pt x="269" y="350"/>
                    <a:pt x="274" y="354"/>
                    <a:pt x="281" y="354"/>
                  </a:cubicBezTo>
                  <a:cubicBezTo>
                    <a:pt x="285" y="354"/>
                    <a:pt x="288" y="354"/>
                    <a:pt x="292" y="354"/>
                  </a:cubicBezTo>
                  <a:cubicBezTo>
                    <a:pt x="304" y="354"/>
                    <a:pt x="316" y="354"/>
                    <a:pt x="328" y="354"/>
                  </a:cubicBezTo>
                  <a:cubicBezTo>
                    <a:pt x="335" y="354"/>
                    <a:pt x="339" y="351"/>
                    <a:pt x="341" y="344"/>
                  </a:cubicBezTo>
                  <a:cubicBezTo>
                    <a:pt x="344" y="335"/>
                    <a:pt x="344" y="325"/>
                    <a:pt x="341" y="315"/>
                  </a:cubicBezTo>
                  <a:cubicBezTo>
                    <a:pt x="339" y="311"/>
                    <a:pt x="336" y="309"/>
                    <a:pt x="332" y="308"/>
                  </a:cubicBezTo>
                  <a:cubicBezTo>
                    <a:pt x="330" y="307"/>
                    <a:pt x="328" y="307"/>
                    <a:pt x="326" y="307"/>
                  </a:cubicBezTo>
                  <a:cubicBezTo>
                    <a:pt x="319" y="307"/>
                    <a:pt x="312" y="307"/>
                    <a:pt x="305" y="307"/>
                  </a:cubicBezTo>
                  <a:cubicBezTo>
                    <a:pt x="305" y="307"/>
                    <a:pt x="305" y="307"/>
                    <a:pt x="305" y="307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02149" y="3800366"/>
              <a:ext cx="512785" cy="500042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06911" y="2722497"/>
              <a:ext cx="514373" cy="498455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792944" y="5243344"/>
              <a:ext cx="514373" cy="500043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486374" y="4768701"/>
              <a:ext cx="514373" cy="500042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7586897" y="3811477"/>
              <a:ext cx="514373" cy="495280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618649" y="2820918"/>
              <a:ext cx="512786" cy="500043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074113" y="4781401"/>
              <a:ext cx="512785" cy="500042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71680" y="2878065"/>
              <a:ext cx="2803648" cy="307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了解危险区域</a:t>
              </a:r>
              <a:r>
                <a:rPr lang="zh-CN" altLang="en-US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。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1529" y="4729015"/>
              <a:ext cx="2832224" cy="5222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没有上锁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/ 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挂标签之前，禁止进行机器的修理、上油或调试。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38139" y="3949585"/>
              <a:ext cx="2832224" cy="522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用抹布或刷子擦拭，不要用手指或手。</a:t>
              </a:r>
              <a:endParaRPr lang="zh-CN" alt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420372" y="2752659"/>
              <a:ext cx="2802060" cy="522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选用合适的手动工具，并正确使用 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834558" y="4870297"/>
              <a:ext cx="2940179" cy="523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作业前摘掉所有可能影响安全的首饰。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461649" y="3781317"/>
              <a:ext cx="2832224" cy="954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除非在工作程序（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Work Procedure 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）中有特别注明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所有作业都要戴合适的手套；而旋转设备周围作业时则禁止戴手套  。</a:t>
              </a:r>
              <a:endParaRPr lang="zh-CN" alt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792944" y="1447787"/>
              <a:ext cx="514373" cy="500042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319172" y="1766861"/>
              <a:ext cx="2803648" cy="738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保持手的清洁，不要忽视任何可能的伤害。了解皮炎的症状或其它皮肤病 ，必要时立即就医。 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872660" y="2009739"/>
              <a:ext cx="2803648" cy="307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时刻想到手的生理结构  。 </a:t>
              </a:r>
              <a:endParaRPr lang="zh-CN" alt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618142" y="1817659"/>
              <a:ext cx="514373" cy="500043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062999" y="1854170"/>
              <a:ext cx="512786" cy="500042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886273" y="487388"/>
              <a:ext cx="4678567" cy="7381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不要把手放在可能夹到或压到的地方。处理材  料，工具和设备前，一定要先检查一下是否有毛 刺、飞边，材料表面是否粗糙、光滑。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583215" y="5916417"/>
              <a:ext cx="3648235" cy="307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开始作业前确认机器是否有安全防护装置。 </a:t>
              </a:r>
            </a:p>
          </p:txBody>
        </p:sp>
      </p:grpSp>
      <p:grpSp>
        <p:nvGrpSpPr>
          <p:cNvPr id="54275" name="组合 34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36" name="矩形 11">
              <a:extLst>
                <a:ext uri="{FF2B5EF4-FFF2-40B4-BE49-F238E27FC236}">
                  <a16:creationId xmlns="" xmlns:a16="http://schemas.microsoft.com/office/drawing/2014/main" id="{87CCC8E0-2082-48CA-B9E2-450EF706BAF3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2549CA05-44BB-4DE7-BC20-10099A7EA862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四、手部安全防护原则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33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133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7" b="1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手部安全防护用品</a:t>
            </a:r>
          </a:p>
        </p:txBody>
      </p:sp>
    </p:spTree>
  </p:cSld>
  <p:clrMapOvr>
    <a:masterClrMapping/>
  </p:clrMapOvr>
  <p:transition spd="med" advClick="0" advTm="6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高压绝缘手套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550" y="1658938"/>
            <a:ext cx="2089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6" descr="帆布手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0" y="1658938"/>
            <a:ext cx="1944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 descr="电焊手套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4988" y="1658938"/>
            <a:ext cx="1943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防油手套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1675" y="4222750"/>
            <a:ext cx="20891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9" descr="线手套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2625" y="4222750"/>
            <a:ext cx="19446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" descr="人造革套袖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0550" y="4222750"/>
            <a:ext cx="19431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83163" y="3671888"/>
            <a:ext cx="1100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绝缘手套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408863" y="3671888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帆布手套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18700" y="36718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焊工手套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106025" y="61833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套袖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499350" y="61976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线手套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967288" y="6211888"/>
            <a:ext cx="1108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防油手套</a:t>
            </a:r>
          </a:p>
        </p:txBody>
      </p:sp>
      <p:grpSp>
        <p:nvGrpSpPr>
          <p:cNvPr id="58382" name="组合 25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7" name="矩形 11">
              <a:extLst>
                <a:ext uri="{FF2B5EF4-FFF2-40B4-BE49-F238E27FC236}">
                  <a16:creationId xmlns="" xmlns:a16="http://schemas.microsoft.com/office/drawing/2014/main" id="{26D828ED-5D27-4B6A-8D2C-87C89806F769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76AEE24A-FB5B-47A2-AD38-B070F683DE09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五、手部安全防护用品</a:t>
              </a:r>
            </a:p>
          </p:txBody>
        </p:sp>
      </p:grpSp>
      <p:pic>
        <p:nvPicPr>
          <p:cNvPr id="5838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4288" y="3073400"/>
            <a:ext cx="3814763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9874250" y="3692525"/>
            <a:ext cx="18383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部护理用品</a:t>
            </a:r>
          </a:p>
        </p:txBody>
      </p:sp>
      <p:sp>
        <p:nvSpPr>
          <p:cNvPr id="2" name="矩形 1"/>
          <p:cNvSpPr/>
          <p:nvPr/>
        </p:nvSpPr>
        <p:spPr>
          <a:xfrm>
            <a:off x="4722813" y="2154238"/>
            <a:ext cx="20574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防护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手套的使用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和注意事项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420" name="组合 10"/>
          <p:cNvGrpSpPr>
            <a:grpSpLocks/>
          </p:cNvGrpSpPr>
          <p:nvPr/>
        </p:nvGrpSpPr>
        <p:grpSpPr bwMode="auto">
          <a:xfrm>
            <a:off x="4938713" y="2130425"/>
            <a:ext cx="4914900" cy="4291013"/>
            <a:chOff x="4939298" y="1896936"/>
            <a:chExt cx="4914058" cy="4290463"/>
          </a:xfrm>
        </p:grpSpPr>
        <p:sp>
          <p:nvSpPr>
            <p:cNvPr id="6" name="椭圆 5"/>
            <p:cNvSpPr/>
            <p:nvPr/>
          </p:nvSpPr>
          <p:spPr>
            <a:xfrm>
              <a:off x="6412246" y="1896936"/>
              <a:ext cx="1944354" cy="1944439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412246" y="4242960"/>
              <a:ext cx="1944354" cy="1944439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180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4000" b="1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sz="4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7908959" y="3079514"/>
              <a:ext cx="1944438" cy="1944355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939256" y="3079514"/>
              <a:ext cx="1944438" cy="194435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6317012" y="2955663"/>
              <a:ext cx="2134821" cy="2152374"/>
            </a:xfrm>
            <a:custGeom>
              <a:avLst/>
              <a:gdLst>
                <a:gd name="connsiteX0" fmla="*/ 1222158 w 2452851"/>
                <a:gd name="connsiteY0" fmla="*/ 0 h 2527338"/>
                <a:gd name="connsiteX1" fmla="*/ 2028245 w 2452851"/>
                <a:gd name="connsiteY1" fmla="*/ 428594 h 2527338"/>
                <a:gd name="connsiteX2" fmla="*/ 2071861 w 2452851"/>
                <a:gd name="connsiteY2" fmla="*/ 500388 h 2527338"/>
                <a:gd name="connsiteX3" fmla="*/ 2168127 w 2452851"/>
                <a:gd name="connsiteY3" fmla="*/ 579814 h 2527338"/>
                <a:gd name="connsiteX4" fmla="*/ 2452851 w 2452851"/>
                <a:gd name="connsiteY4" fmla="*/ 1267198 h 2527338"/>
                <a:gd name="connsiteX5" fmla="*/ 2168127 w 2452851"/>
                <a:gd name="connsiteY5" fmla="*/ 1954582 h 2527338"/>
                <a:gd name="connsiteX6" fmla="*/ 2121928 w 2452851"/>
                <a:gd name="connsiteY6" fmla="*/ 1992700 h 2527338"/>
                <a:gd name="connsiteX7" fmla="*/ 2109454 w 2452851"/>
                <a:gd name="connsiteY7" fmla="*/ 2018594 h 2527338"/>
                <a:gd name="connsiteX8" fmla="*/ 1254674 w 2452851"/>
                <a:gd name="connsiteY8" fmla="*/ 2527338 h 2527338"/>
                <a:gd name="connsiteX9" fmla="*/ 448587 w 2452851"/>
                <a:gd name="connsiteY9" fmla="*/ 2098745 h 2527338"/>
                <a:gd name="connsiteX10" fmla="*/ 435346 w 2452851"/>
                <a:gd name="connsiteY10" fmla="*/ 2076949 h 2527338"/>
                <a:gd name="connsiteX11" fmla="*/ 428594 w 2452851"/>
                <a:gd name="connsiteY11" fmla="*/ 2073284 h 2527338"/>
                <a:gd name="connsiteX12" fmla="*/ 0 w 2452851"/>
                <a:gd name="connsiteY12" fmla="*/ 1267197 h 2527338"/>
                <a:gd name="connsiteX13" fmla="*/ 284724 w 2452851"/>
                <a:gd name="connsiteY13" fmla="*/ 579813 h 2527338"/>
                <a:gd name="connsiteX14" fmla="*/ 365081 w 2452851"/>
                <a:gd name="connsiteY14" fmla="*/ 513513 h 2527338"/>
                <a:gd name="connsiteX15" fmla="*/ 367379 w 2452851"/>
                <a:gd name="connsiteY15" fmla="*/ 508744 h 2527338"/>
                <a:gd name="connsiteX16" fmla="*/ 1222158 w 2452851"/>
                <a:gd name="connsiteY16" fmla="*/ 0 h 25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2851" h="2527338">
                  <a:moveTo>
                    <a:pt x="1222158" y="0"/>
                  </a:moveTo>
                  <a:cubicBezTo>
                    <a:pt x="1557708" y="0"/>
                    <a:pt x="1853550" y="170011"/>
                    <a:pt x="2028245" y="428594"/>
                  </a:cubicBezTo>
                  <a:lnTo>
                    <a:pt x="2071861" y="500388"/>
                  </a:lnTo>
                  <a:lnTo>
                    <a:pt x="2168127" y="579814"/>
                  </a:lnTo>
                  <a:cubicBezTo>
                    <a:pt x="2344044" y="755731"/>
                    <a:pt x="2452851" y="998758"/>
                    <a:pt x="2452851" y="1267198"/>
                  </a:cubicBezTo>
                  <a:cubicBezTo>
                    <a:pt x="2452851" y="1535638"/>
                    <a:pt x="2344044" y="1778665"/>
                    <a:pt x="2168127" y="1954582"/>
                  </a:cubicBezTo>
                  <a:lnTo>
                    <a:pt x="2121928" y="1992700"/>
                  </a:lnTo>
                  <a:lnTo>
                    <a:pt x="2109454" y="2018594"/>
                  </a:lnTo>
                  <a:cubicBezTo>
                    <a:pt x="1944838" y="2321625"/>
                    <a:pt x="1623779" y="2527338"/>
                    <a:pt x="1254674" y="2527338"/>
                  </a:cubicBezTo>
                  <a:cubicBezTo>
                    <a:pt x="919124" y="2527338"/>
                    <a:pt x="623282" y="2357327"/>
                    <a:pt x="448587" y="2098745"/>
                  </a:cubicBezTo>
                  <a:lnTo>
                    <a:pt x="435346" y="2076949"/>
                  </a:lnTo>
                  <a:lnTo>
                    <a:pt x="428594" y="2073284"/>
                  </a:lnTo>
                  <a:cubicBezTo>
                    <a:pt x="170011" y="1898589"/>
                    <a:pt x="0" y="1602747"/>
                    <a:pt x="0" y="1267197"/>
                  </a:cubicBezTo>
                  <a:cubicBezTo>
                    <a:pt x="0" y="998757"/>
                    <a:pt x="108807" y="755730"/>
                    <a:pt x="284724" y="579813"/>
                  </a:cubicBezTo>
                  <a:lnTo>
                    <a:pt x="365081" y="513513"/>
                  </a:lnTo>
                  <a:lnTo>
                    <a:pt x="367379" y="508744"/>
                  </a:lnTo>
                  <a:cubicBezTo>
                    <a:pt x="531995" y="205713"/>
                    <a:pt x="853053" y="0"/>
                    <a:pt x="12221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053979" y="3643991"/>
              <a:ext cx="817754" cy="727770"/>
              <a:chOff x="5973356" y="3502143"/>
              <a:chExt cx="592138" cy="590551"/>
            </a:xfrm>
            <a:solidFill>
              <a:srgbClr val="E29100"/>
            </a:solidFill>
          </p:grpSpPr>
          <p:sp>
            <p:nvSpPr>
              <p:cNvPr id="27" name="Freeform 37"/>
              <p:cNvSpPr>
                <a:spLocks noEditPoints="1"/>
              </p:cNvSpPr>
              <p:nvPr/>
            </p:nvSpPr>
            <p:spPr bwMode="auto">
              <a:xfrm>
                <a:off x="6149569" y="3502143"/>
                <a:ext cx="130175" cy="590550"/>
              </a:xfrm>
              <a:custGeom>
                <a:avLst/>
                <a:gdLst>
                  <a:gd name="T0" fmla="*/ 0 w 45"/>
                  <a:gd name="T1" fmla="*/ 102 h 204"/>
                  <a:gd name="T2" fmla="*/ 0 w 45"/>
                  <a:gd name="T3" fmla="*/ 8 h 204"/>
                  <a:gd name="T4" fmla="*/ 4 w 45"/>
                  <a:gd name="T5" fmla="*/ 1 h 204"/>
                  <a:gd name="T6" fmla="*/ 7 w 45"/>
                  <a:gd name="T7" fmla="*/ 0 h 204"/>
                  <a:gd name="T8" fmla="*/ 38 w 45"/>
                  <a:gd name="T9" fmla="*/ 0 h 204"/>
                  <a:gd name="T10" fmla="*/ 45 w 45"/>
                  <a:gd name="T11" fmla="*/ 7 h 204"/>
                  <a:gd name="T12" fmla="*/ 45 w 45"/>
                  <a:gd name="T13" fmla="*/ 8 h 204"/>
                  <a:gd name="T14" fmla="*/ 45 w 45"/>
                  <a:gd name="T15" fmla="*/ 196 h 204"/>
                  <a:gd name="T16" fmla="*/ 40 w 45"/>
                  <a:gd name="T17" fmla="*/ 204 h 204"/>
                  <a:gd name="T18" fmla="*/ 37 w 45"/>
                  <a:gd name="T19" fmla="*/ 204 h 204"/>
                  <a:gd name="T20" fmla="*/ 8 w 45"/>
                  <a:gd name="T21" fmla="*/ 204 h 204"/>
                  <a:gd name="T22" fmla="*/ 0 w 45"/>
                  <a:gd name="T23" fmla="*/ 196 h 204"/>
                  <a:gd name="T24" fmla="*/ 0 w 45"/>
                  <a:gd name="T25" fmla="*/ 102 h 204"/>
                  <a:gd name="T26" fmla="*/ 23 w 45"/>
                  <a:gd name="T27" fmla="*/ 24 h 204"/>
                  <a:gd name="T28" fmla="*/ 23 w 45"/>
                  <a:gd name="T29" fmla="*/ 24 h 204"/>
                  <a:gd name="T30" fmla="*/ 31 w 45"/>
                  <a:gd name="T31" fmla="*/ 24 h 204"/>
                  <a:gd name="T32" fmla="*/ 38 w 45"/>
                  <a:gd name="T33" fmla="*/ 19 h 204"/>
                  <a:gd name="T34" fmla="*/ 38 w 45"/>
                  <a:gd name="T35" fmla="*/ 14 h 204"/>
                  <a:gd name="T36" fmla="*/ 32 w 45"/>
                  <a:gd name="T37" fmla="*/ 8 h 204"/>
                  <a:gd name="T38" fmla="*/ 14 w 45"/>
                  <a:gd name="T39" fmla="*/ 8 h 204"/>
                  <a:gd name="T40" fmla="*/ 11 w 45"/>
                  <a:gd name="T41" fmla="*/ 9 h 204"/>
                  <a:gd name="T42" fmla="*/ 7 w 45"/>
                  <a:gd name="T43" fmla="*/ 17 h 204"/>
                  <a:gd name="T44" fmla="*/ 14 w 45"/>
                  <a:gd name="T45" fmla="*/ 23 h 204"/>
                  <a:gd name="T46" fmla="*/ 23 w 45"/>
                  <a:gd name="T47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204">
                    <a:moveTo>
                      <a:pt x="0" y="102"/>
                    </a:moveTo>
                    <a:cubicBezTo>
                      <a:pt x="0" y="70"/>
                      <a:pt x="0" y="39"/>
                      <a:pt x="0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7" y="0"/>
                      <a:pt x="28" y="0"/>
                      <a:pt x="38" y="0"/>
                    </a:cubicBezTo>
                    <a:cubicBezTo>
                      <a:pt x="42" y="0"/>
                      <a:pt x="45" y="3"/>
                      <a:pt x="45" y="7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71"/>
                      <a:pt x="45" y="133"/>
                      <a:pt x="45" y="196"/>
                    </a:cubicBezTo>
                    <a:cubicBezTo>
                      <a:pt x="45" y="200"/>
                      <a:pt x="43" y="203"/>
                      <a:pt x="40" y="204"/>
                    </a:cubicBezTo>
                    <a:cubicBezTo>
                      <a:pt x="39" y="204"/>
                      <a:pt x="38" y="204"/>
                      <a:pt x="37" y="204"/>
                    </a:cubicBezTo>
                    <a:cubicBezTo>
                      <a:pt x="27" y="204"/>
                      <a:pt x="18" y="204"/>
                      <a:pt x="8" y="204"/>
                    </a:cubicBezTo>
                    <a:cubicBezTo>
                      <a:pt x="3" y="204"/>
                      <a:pt x="0" y="201"/>
                      <a:pt x="0" y="196"/>
                    </a:cubicBezTo>
                    <a:cubicBezTo>
                      <a:pt x="0" y="164"/>
                      <a:pt x="0" y="133"/>
                      <a:pt x="0" y="102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24"/>
                      <a:pt x="28" y="24"/>
                      <a:pt x="31" y="24"/>
                    </a:cubicBezTo>
                    <a:cubicBezTo>
                      <a:pt x="34" y="24"/>
                      <a:pt x="36" y="22"/>
                      <a:pt x="38" y="19"/>
                    </a:cubicBezTo>
                    <a:cubicBezTo>
                      <a:pt x="39" y="18"/>
                      <a:pt x="39" y="16"/>
                      <a:pt x="38" y="14"/>
                    </a:cubicBezTo>
                    <a:cubicBezTo>
                      <a:pt x="38" y="11"/>
                      <a:pt x="35" y="8"/>
                      <a:pt x="32" y="8"/>
                    </a:cubicBezTo>
                    <a:cubicBezTo>
                      <a:pt x="26" y="8"/>
                      <a:pt x="20" y="8"/>
                      <a:pt x="14" y="8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8" y="10"/>
                      <a:pt x="7" y="13"/>
                      <a:pt x="7" y="17"/>
                    </a:cubicBezTo>
                    <a:cubicBezTo>
                      <a:pt x="8" y="20"/>
                      <a:pt x="11" y="23"/>
                      <a:pt x="14" y="23"/>
                    </a:cubicBezTo>
                    <a:cubicBezTo>
                      <a:pt x="17" y="24"/>
                      <a:pt x="20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38"/>
              <p:cNvSpPr>
                <a:spLocks noEditPoints="1"/>
              </p:cNvSpPr>
              <p:nvPr/>
            </p:nvSpPr>
            <p:spPr bwMode="auto">
              <a:xfrm>
                <a:off x="5973356" y="3605331"/>
                <a:ext cx="133350" cy="487363"/>
              </a:xfrm>
              <a:custGeom>
                <a:avLst/>
                <a:gdLst>
                  <a:gd name="T0" fmla="*/ 46 w 46"/>
                  <a:gd name="T1" fmla="*/ 84 h 168"/>
                  <a:gd name="T2" fmla="*/ 46 w 46"/>
                  <a:gd name="T3" fmla="*/ 160 h 168"/>
                  <a:gd name="T4" fmla="*/ 41 w 46"/>
                  <a:gd name="T5" fmla="*/ 168 h 168"/>
                  <a:gd name="T6" fmla="*/ 38 w 46"/>
                  <a:gd name="T7" fmla="*/ 168 h 168"/>
                  <a:gd name="T8" fmla="*/ 8 w 46"/>
                  <a:gd name="T9" fmla="*/ 168 h 168"/>
                  <a:gd name="T10" fmla="*/ 1 w 46"/>
                  <a:gd name="T11" fmla="*/ 162 h 168"/>
                  <a:gd name="T12" fmla="*/ 0 w 46"/>
                  <a:gd name="T13" fmla="*/ 160 h 168"/>
                  <a:gd name="T14" fmla="*/ 0 w 46"/>
                  <a:gd name="T15" fmla="*/ 9 h 168"/>
                  <a:gd name="T16" fmla="*/ 9 w 46"/>
                  <a:gd name="T17" fmla="*/ 0 h 168"/>
                  <a:gd name="T18" fmla="*/ 38 w 46"/>
                  <a:gd name="T19" fmla="*/ 0 h 168"/>
                  <a:gd name="T20" fmla="*/ 46 w 46"/>
                  <a:gd name="T21" fmla="*/ 9 h 168"/>
                  <a:gd name="T22" fmla="*/ 46 w 46"/>
                  <a:gd name="T23" fmla="*/ 84 h 168"/>
                  <a:gd name="T24" fmla="*/ 23 w 46"/>
                  <a:gd name="T25" fmla="*/ 24 h 168"/>
                  <a:gd name="T26" fmla="*/ 31 w 46"/>
                  <a:gd name="T27" fmla="*/ 24 h 168"/>
                  <a:gd name="T28" fmla="*/ 39 w 46"/>
                  <a:gd name="T29" fmla="*/ 17 h 168"/>
                  <a:gd name="T30" fmla="*/ 32 w 46"/>
                  <a:gd name="T31" fmla="*/ 9 h 168"/>
                  <a:gd name="T32" fmla="*/ 15 w 46"/>
                  <a:gd name="T33" fmla="*/ 9 h 168"/>
                  <a:gd name="T34" fmla="*/ 14 w 46"/>
                  <a:gd name="T35" fmla="*/ 9 h 168"/>
                  <a:gd name="T36" fmla="*/ 8 w 46"/>
                  <a:gd name="T37" fmla="*/ 18 h 168"/>
                  <a:gd name="T38" fmla="*/ 16 w 46"/>
                  <a:gd name="T39" fmla="*/ 24 h 168"/>
                  <a:gd name="T40" fmla="*/ 23 w 46"/>
                  <a:gd name="T41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68">
                    <a:moveTo>
                      <a:pt x="46" y="84"/>
                    </a:moveTo>
                    <a:cubicBezTo>
                      <a:pt x="46" y="110"/>
                      <a:pt x="46" y="135"/>
                      <a:pt x="46" y="160"/>
                    </a:cubicBezTo>
                    <a:cubicBezTo>
                      <a:pt x="46" y="164"/>
                      <a:pt x="44" y="167"/>
                      <a:pt x="41" y="168"/>
                    </a:cubicBezTo>
                    <a:cubicBezTo>
                      <a:pt x="40" y="168"/>
                      <a:pt x="39" y="168"/>
                      <a:pt x="38" y="168"/>
                    </a:cubicBezTo>
                    <a:cubicBezTo>
                      <a:pt x="28" y="168"/>
                      <a:pt x="18" y="168"/>
                      <a:pt x="8" y="168"/>
                    </a:cubicBezTo>
                    <a:cubicBezTo>
                      <a:pt x="4" y="168"/>
                      <a:pt x="2" y="166"/>
                      <a:pt x="1" y="162"/>
                    </a:cubicBezTo>
                    <a:cubicBezTo>
                      <a:pt x="1" y="161"/>
                      <a:pt x="0" y="161"/>
                      <a:pt x="0" y="160"/>
                    </a:cubicBezTo>
                    <a:cubicBezTo>
                      <a:pt x="0" y="109"/>
                      <a:pt x="0" y="59"/>
                      <a:pt x="0" y="9"/>
                    </a:cubicBezTo>
                    <a:cubicBezTo>
                      <a:pt x="0" y="3"/>
                      <a:pt x="3" y="0"/>
                      <a:pt x="9" y="0"/>
                    </a:cubicBezTo>
                    <a:cubicBezTo>
                      <a:pt x="19" y="0"/>
                      <a:pt x="28" y="0"/>
                      <a:pt x="38" y="0"/>
                    </a:cubicBezTo>
                    <a:cubicBezTo>
                      <a:pt x="43" y="0"/>
                      <a:pt x="46" y="3"/>
                      <a:pt x="46" y="9"/>
                    </a:cubicBezTo>
                    <a:cubicBezTo>
                      <a:pt x="46" y="34"/>
                      <a:pt x="46" y="59"/>
                      <a:pt x="46" y="84"/>
                    </a:cubicBezTo>
                    <a:close/>
                    <a:moveTo>
                      <a:pt x="23" y="24"/>
                    </a:moveTo>
                    <a:cubicBezTo>
                      <a:pt x="26" y="24"/>
                      <a:pt x="28" y="24"/>
                      <a:pt x="31" y="24"/>
                    </a:cubicBezTo>
                    <a:cubicBezTo>
                      <a:pt x="35" y="24"/>
                      <a:pt x="38" y="22"/>
                      <a:pt x="39" y="17"/>
                    </a:cubicBezTo>
                    <a:cubicBezTo>
                      <a:pt x="39" y="13"/>
                      <a:pt x="36" y="9"/>
                      <a:pt x="32" y="9"/>
                    </a:cubicBezTo>
                    <a:cubicBezTo>
                      <a:pt x="26" y="9"/>
                      <a:pt x="21" y="9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0" y="10"/>
                      <a:pt x="8" y="14"/>
                      <a:pt x="8" y="18"/>
                    </a:cubicBezTo>
                    <a:cubicBezTo>
                      <a:pt x="9" y="22"/>
                      <a:pt x="12" y="24"/>
                      <a:pt x="16" y="24"/>
                    </a:cubicBezTo>
                    <a:cubicBezTo>
                      <a:pt x="18" y="24"/>
                      <a:pt x="21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39"/>
              <p:cNvSpPr>
                <a:spLocks noEditPoints="1"/>
              </p:cNvSpPr>
              <p:nvPr/>
            </p:nvSpPr>
            <p:spPr bwMode="auto">
              <a:xfrm>
                <a:off x="6295619" y="3594218"/>
                <a:ext cx="269875" cy="493713"/>
              </a:xfrm>
              <a:custGeom>
                <a:avLst/>
                <a:gdLst>
                  <a:gd name="T0" fmla="*/ 55 w 93"/>
                  <a:gd name="T1" fmla="*/ 170 h 170"/>
                  <a:gd name="T2" fmla="*/ 48 w 93"/>
                  <a:gd name="T3" fmla="*/ 165 h 170"/>
                  <a:gd name="T4" fmla="*/ 40 w 93"/>
                  <a:gd name="T5" fmla="*/ 142 h 170"/>
                  <a:gd name="T6" fmla="*/ 1 w 93"/>
                  <a:gd name="T7" fmla="*/ 21 h 170"/>
                  <a:gd name="T8" fmla="*/ 4 w 93"/>
                  <a:gd name="T9" fmla="*/ 12 h 170"/>
                  <a:gd name="T10" fmla="*/ 6 w 93"/>
                  <a:gd name="T11" fmla="*/ 11 h 170"/>
                  <a:gd name="T12" fmla="*/ 35 w 93"/>
                  <a:gd name="T13" fmla="*/ 1 h 170"/>
                  <a:gd name="T14" fmla="*/ 44 w 93"/>
                  <a:gd name="T15" fmla="*/ 4 h 170"/>
                  <a:gd name="T16" fmla="*/ 45 w 93"/>
                  <a:gd name="T17" fmla="*/ 7 h 170"/>
                  <a:gd name="T18" fmla="*/ 92 w 93"/>
                  <a:gd name="T19" fmla="*/ 150 h 170"/>
                  <a:gd name="T20" fmla="*/ 89 w 93"/>
                  <a:gd name="T21" fmla="*/ 159 h 170"/>
                  <a:gd name="T22" fmla="*/ 87 w 93"/>
                  <a:gd name="T23" fmla="*/ 160 h 170"/>
                  <a:gd name="T24" fmla="*/ 58 w 93"/>
                  <a:gd name="T25" fmla="*/ 170 h 170"/>
                  <a:gd name="T26" fmla="*/ 55 w 93"/>
                  <a:gd name="T27" fmla="*/ 170 h 170"/>
                  <a:gd name="T28" fmla="*/ 40 w 93"/>
                  <a:gd name="T29" fmla="*/ 20 h 170"/>
                  <a:gd name="T30" fmla="*/ 31 w 93"/>
                  <a:gd name="T31" fmla="*/ 12 h 170"/>
                  <a:gd name="T32" fmla="*/ 15 w 93"/>
                  <a:gd name="T33" fmla="*/ 17 h 170"/>
                  <a:gd name="T34" fmla="*/ 11 w 93"/>
                  <a:gd name="T35" fmla="*/ 26 h 170"/>
                  <a:gd name="T36" fmla="*/ 20 w 93"/>
                  <a:gd name="T37" fmla="*/ 31 h 170"/>
                  <a:gd name="T38" fmla="*/ 24 w 93"/>
                  <a:gd name="T39" fmla="*/ 30 h 170"/>
                  <a:gd name="T40" fmla="*/ 36 w 93"/>
                  <a:gd name="T41" fmla="*/ 26 h 170"/>
                  <a:gd name="T42" fmla="*/ 40 w 93"/>
                  <a:gd name="T43" fmla="*/ 2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170">
                    <a:moveTo>
                      <a:pt x="55" y="170"/>
                    </a:moveTo>
                    <a:cubicBezTo>
                      <a:pt x="52" y="170"/>
                      <a:pt x="49" y="168"/>
                      <a:pt x="48" y="165"/>
                    </a:cubicBezTo>
                    <a:cubicBezTo>
                      <a:pt x="45" y="157"/>
                      <a:pt x="43" y="149"/>
                      <a:pt x="40" y="142"/>
                    </a:cubicBezTo>
                    <a:cubicBezTo>
                      <a:pt x="27" y="101"/>
                      <a:pt x="14" y="61"/>
                      <a:pt x="1" y="21"/>
                    </a:cubicBezTo>
                    <a:cubicBezTo>
                      <a:pt x="0" y="17"/>
                      <a:pt x="1" y="14"/>
                      <a:pt x="4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16" y="8"/>
                      <a:pt x="25" y="4"/>
                      <a:pt x="35" y="1"/>
                    </a:cubicBezTo>
                    <a:cubicBezTo>
                      <a:pt x="38" y="0"/>
                      <a:pt x="42" y="1"/>
                      <a:pt x="44" y="4"/>
                    </a:cubicBezTo>
                    <a:cubicBezTo>
                      <a:pt x="44" y="5"/>
                      <a:pt x="44" y="6"/>
                      <a:pt x="45" y="7"/>
                    </a:cubicBezTo>
                    <a:cubicBezTo>
                      <a:pt x="60" y="55"/>
                      <a:pt x="76" y="102"/>
                      <a:pt x="92" y="150"/>
                    </a:cubicBezTo>
                    <a:cubicBezTo>
                      <a:pt x="93" y="154"/>
                      <a:pt x="92" y="158"/>
                      <a:pt x="89" y="159"/>
                    </a:cubicBezTo>
                    <a:cubicBezTo>
                      <a:pt x="88" y="160"/>
                      <a:pt x="87" y="160"/>
                      <a:pt x="87" y="160"/>
                    </a:cubicBezTo>
                    <a:cubicBezTo>
                      <a:pt x="77" y="164"/>
                      <a:pt x="68" y="167"/>
                      <a:pt x="58" y="170"/>
                    </a:cubicBezTo>
                    <a:cubicBezTo>
                      <a:pt x="57" y="170"/>
                      <a:pt x="56" y="170"/>
                      <a:pt x="55" y="170"/>
                    </a:cubicBezTo>
                    <a:close/>
                    <a:moveTo>
                      <a:pt x="40" y="20"/>
                    </a:moveTo>
                    <a:cubicBezTo>
                      <a:pt x="40" y="14"/>
                      <a:pt x="36" y="10"/>
                      <a:pt x="31" y="12"/>
                    </a:cubicBezTo>
                    <a:cubicBezTo>
                      <a:pt x="26" y="13"/>
                      <a:pt x="20" y="15"/>
                      <a:pt x="15" y="17"/>
                    </a:cubicBezTo>
                    <a:cubicBezTo>
                      <a:pt x="11" y="18"/>
                      <a:pt x="10" y="22"/>
                      <a:pt x="11" y="26"/>
                    </a:cubicBezTo>
                    <a:cubicBezTo>
                      <a:pt x="12" y="30"/>
                      <a:pt x="16" y="32"/>
                      <a:pt x="20" y="31"/>
                    </a:cubicBezTo>
                    <a:cubicBezTo>
                      <a:pt x="21" y="31"/>
                      <a:pt x="22" y="31"/>
                      <a:pt x="24" y="30"/>
                    </a:cubicBezTo>
                    <a:cubicBezTo>
                      <a:pt x="28" y="29"/>
                      <a:pt x="32" y="28"/>
                      <a:pt x="36" y="26"/>
                    </a:cubicBezTo>
                    <a:cubicBezTo>
                      <a:pt x="39" y="25"/>
                      <a:pt x="40" y="23"/>
                      <a:pt x="4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734360" y="3687406"/>
              <a:ext cx="511087" cy="7079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148719" y="2247729"/>
              <a:ext cx="469819" cy="7079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547206" y="3696930"/>
              <a:ext cx="526960" cy="7079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4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922838" y="677863"/>
            <a:ext cx="660241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防水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、耐酸碱手套使用前应仔细检查，观察表面是否破损，采取简易方法是向手套内吹气，用手捏紧套口，观察是否漏气。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橡胶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、塑料等类手套用后应冲洗干净、晾干，保存时避免高温。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绝缘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手套应定期检验电绝缘性，不符合规定的不能使用。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乳胶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工业手套只适用于弱酸、浓度不高的硫酸、盐酸和各种盐类，不得接触强氧化酸（硝酸等）。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2913063" y="5557838"/>
            <a:ext cx="42322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护手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霜可以改善手部皮肤粗糙、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脱屑、干裂，营养滋润皮肤。</a:t>
            </a:r>
          </a:p>
        </p:txBody>
      </p:sp>
      <p:sp>
        <p:nvSpPr>
          <p:cNvPr id="5" name="矩形 4"/>
          <p:cNvSpPr/>
          <p:nvPr/>
        </p:nvSpPr>
        <p:spPr>
          <a:xfrm>
            <a:off x="1597025" y="3294063"/>
            <a:ext cx="6096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隔离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霜可以隔离那些腐蚀性物质，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容易清洁；但不能代替手套。</a:t>
            </a:r>
          </a:p>
        </p:txBody>
      </p:sp>
      <p:grpSp>
        <p:nvGrpSpPr>
          <p:cNvPr id="60424" name="组合 20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2" name="矩形 11">
              <a:extLst>
                <a:ext uri="{FF2B5EF4-FFF2-40B4-BE49-F238E27FC236}">
                  <a16:creationId xmlns="" xmlns:a16="http://schemas.microsoft.com/office/drawing/2014/main" id="{1B3D5C6A-3788-4B53-BC14-52C115A231B8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0476308B-6C5C-4F77-8983-9193C98C758E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五、手部安全防护用品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33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133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7" b="1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手部伤害的急救</a:t>
            </a:r>
          </a:p>
        </p:txBody>
      </p:sp>
    </p:spTree>
  </p:cSld>
  <p:clrMapOvr>
    <a:masterClrMapping/>
  </p:clrMapOvr>
  <p:transition spd="med" advClick="0" advTm="600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组合 1"/>
          <p:cNvGrpSpPr>
            <a:grpSpLocks/>
          </p:cNvGrpSpPr>
          <p:nvPr/>
        </p:nvGrpSpPr>
        <p:grpSpPr bwMode="auto">
          <a:xfrm>
            <a:off x="587375" y="1601788"/>
            <a:ext cx="11017250" cy="5095875"/>
            <a:chOff x="490861" y="1601028"/>
            <a:chExt cx="11017148" cy="5096002"/>
          </a:xfrm>
        </p:grpSpPr>
        <p:sp>
          <p:nvSpPr>
            <p:cNvPr id="28" name="Freeform 5"/>
            <p:cNvSpPr/>
            <p:nvPr/>
          </p:nvSpPr>
          <p:spPr bwMode="auto">
            <a:xfrm>
              <a:off x="9364904" y="1615315"/>
              <a:ext cx="1566848" cy="4130778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009969" y="1626429"/>
              <a:ext cx="1455724" cy="4119665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3032425" y="1601028"/>
              <a:ext cx="1574785" cy="5096002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5188231" y="1612140"/>
              <a:ext cx="1574785" cy="4133953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7301173" y="1605790"/>
              <a:ext cx="1528749" cy="5091240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523" name="组合 9"/>
            <p:cNvGrpSpPr>
              <a:grpSpLocks/>
            </p:cNvGrpSpPr>
            <p:nvPr/>
          </p:nvGrpSpPr>
          <p:grpSpPr bwMode="auto">
            <a:xfrm>
              <a:off x="490861" y="2148352"/>
              <a:ext cx="11017148" cy="484282"/>
              <a:chOff x="623392" y="2462233"/>
              <a:chExt cx="10650577" cy="48428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23392" y="2462610"/>
                <a:ext cx="10650577" cy="477850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23392" y="2462610"/>
                <a:ext cx="10650577" cy="0"/>
              </a:xfrm>
              <a:prstGeom prst="line">
                <a:avLst/>
              </a:prstGeom>
              <a:ln w="22225">
                <a:solidFill>
                  <a:srgbClr val="ECEC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23392" y="2946810"/>
                <a:ext cx="10650577" cy="0"/>
              </a:xfrm>
              <a:prstGeom prst="line">
                <a:avLst/>
              </a:prstGeom>
              <a:ln w="22225">
                <a:solidFill>
                  <a:srgbClr val="ECEC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reeform 12"/>
            <p:cNvSpPr/>
            <p:nvPr/>
          </p:nvSpPr>
          <p:spPr bwMode="auto">
            <a:xfrm>
              <a:off x="7898067" y="1724856"/>
              <a:ext cx="334960" cy="306395"/>
            </a:xfrm>
            <a:custGeom>
              <a:avLst/>
              <a:gdLst>
                <a:gd name="T0" fmla="*/ 75 w 149"/>
                <a:gd name="T1" fmla="*/ 60 h 136"/>
                <a:gd name="T2" fmla="*/ 75 w 149"/>
                <a:gd name="T3" fmla="*/ 59 h 136"/>
                <a:gd name="T4" fmla="*/ 75 w 149"/>
                <a:gd name="T5" fmla="*/ 41 h 136"/>
                <a:gd name="T6" fmla="*/ 96 w 149"/>
                <a:gd name="T7" fmla="*/ 7 h 136"/>
                <a:gd name="T8" fmla="*/ 136 w 149"/>
                <a:gd name="T9" fmla="*/ 12 h 136"/>
                <a:gd name="T10" fmla="*/ 149 w 149"/>
                <a:gd name="T11" fmla="*/ 35 h 136"/>
                <a:gd name="T12" fmla="*/ 149 w 149"/>
                <a:gd name="T13" fmla="*/ 41 h 136"/>
                <a:gd name="T14" fmla="*/ 149 w 149"/>
                <a:gd name="T15" fmla="*/ 60 h 136"/>
                <a:gd name="T16" fmla="*/ 149 w 149"/>
                <a:gd name="T17" fmla="*/ 60 h 136"/>
                <a:gd name="T18" fmla="*/ 136 w 149"/>
                <a:gd name="T19" fmla="*/ 60 h 136"/>
                <a:gd name="T20" fmla="*/ 136 w 149"/>
                <a:gd name="T21" fmla="*/ 59 h 136"/>
                <a:gd name="T22" fmla="*/ 136 w 149"/>
                <a:gd name="T23" fmla="*/ 41 h 136"/>
                <a:gd name="T24" fmla="*/ 129 w 149"/>
                <a:gd name="T25" fmla="*/ 25 h 136"/>
                <a:gd name="T26" fmla="*/ 112 w 149"/>
                <a:gd name="T27" fmla="*/ 18 h 136"/>
                <a:gd name="T28" fmla="*/ 92 w 149"/>
                <a:gd name="T29" fmla="*/ 32 h 136"/>
                <a:gd name="T30" fmla="*/ 90 w 149"/>
                <a:gd name="T31" fmla="*/ 41 h 136"/>
                <a:gd name="T32" fmla="*/ 90 w 149"/>
                <a:gd name="T33" fmla="*/ 60 h 136"/>
                <a:gd name="T34" fmla="*/ 90 w 149"/>
                <a:gd name="T35" fmla="*/ 60 h 136"/>
                <a:gd name="T36" fmla="*/ 91 w 149"/>
                <a:gd name="T37" fmla="*/ 60 h 136"/>
                <a:gd name="T38" fmla="*/ 99 w 149"/>
                <a:gd name="T39" fmla="*/ 60 h 136"/>
                <a:gd name="T40" fmla="*/ 103 w 149"/>
                <a:gd name="T41" fmla="*/ 65 h 136"/>
                <a:gd name="T42" fmla="*/ 103 w 149"/>
                <a:gd name="T43" fmla="*/ 125 h 136"/>
                <a:gd name="T44" fmla="*/ 103 w 149"/>
                <a:gd name="T45" fmla="*/ 132 h 136"/>
                <a:gd name="T46" fmla="*/ 99 w 149"/>
                <a:gd name="T47" fmla="*/ 136 h 136"/>
                <a:gd name="T48" fmla="*/ 5 w 149"/>
                <a:gd name="T49" fmla="*/ 136 h 136"/>
                <a:gd name="T50" fmla="*/ 0 w 149"/>
                <a:gd name="T51" fmla="*/ 132 h 136"/>
                <a:gd name="T52" fmla="*/ 0 w 149"/>
                <a:gd name="T53" fmla="*/ 65 h 136"/>
                <a:gd name="T54" fmla="*/ 5 w 149"/>
                <a:gd name="T55" fmla="*/ 60 h 136"/>
                <a:gd name="T56" fmla="*/ 74 w 149"/>
                <a:gd name="T57" fmla="*/ 60 h 136"/>
                <a:gd name="T58" fmla="*/ 75 w 149"/>
                <a:gd name="T59" fmla="*/ 6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136">
                  <a:moveTo>
                    <a:pt x="75" y="60"/>
                  </a:moveTo>
                  <a:cubicBezTo>
                    <a:pt x="75" y="60"/>
                    <a:pt x="75" y="60"/>
                    <a:pt x="75" y="59"/>
                  </a:cubicBezTo>
                  <a:cubicBezTo>
                    <a:pt x="75" y="53"/>
                    <a:pt x="75" y="47"/>
                    <a:pt x="75" y="41"/>
                  </a:cubicBezTo>
                  <a:cubicBezTo>
                    <a:pt x="76" y="26"/>
                    <a:pt x="82" y="14"/>
                    <a:pt x="96" y="7"/>
                  </a:cubicBezTo>
                  <a:cubicBezTo>
                    <a:pt x="109" y="0"/>
                    <a:pt x="125" y="3"/>
                    <a:pt x="136" y="12"/>
                  </a:cubicBezTo>
                  <a:cubicBezTo>
                    <a:pt x="143" y="18"/>
                    <a:pt x="147" y="26"/>
                    <a:pt x="149" y="35"/>
                  </a:cubicBezTo>
                  <a:cubicBezTo>
                    <a:pt x="149" y="37"/>
                    <a:pt x="149" y="39"/>
                    <a:pt x="149" y="41"/>
                  </a:cubicBezTo>
                  <a:cubicBezTo>
                    <a:pt x="149" y="47"/>
                    <a:pt x="149" y="53"/>
                    <a:pt x="149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5" y="60"/>
                    <a:pt x="140" y="60"/>
                    <a:pt x="136" y="60"/>
                  </a:cubicBezTo>
                  <a:cubicBezTo>
                    <a:pt x="136" y="60"/>
                    <a:pt x="136" y="60"/>
                    <a:pt x="136" y="59"/>
                  </a:cubicBezTo>
                  <a:cubicBezTo>
                    <a:pt x="136" y="53"/>
                    <a:pt x="136" y="47"/>
                    <a:pt x="136" y="41"/>
                  </a:cubicBezTo>
                  <a:cubicBezTo>
                    <a:pt x="136" y="35"/>
                    <a:pt x="134" y="29"/>
                    <a:pt x="129" y="25"/>
                  </a:cubicBezTo>
                  <a:cubicBezTo>
                    <a:pt x="124" y="20"/>
                    <a:pt x="119" y="18"/>
                    <a:pt x="112" y="18"/>
                  </a:cubicBezTo>
                  <a:cubicBezTo>
                    <a:pt x="103" y="18"/>
                    <a:pt x="96" y="23"/>
                    <a:pt x="92" y="32"/>
                  </a:cubicBezTo>
                  <a:cubicBezTo>
                    <a:pt x="90" y="35"/>
                    <a:pt x="90" y="38"/>
                    <a:pt x="90" y="41"/>
                  </a:cubicBezTo>
                  <a:cubicBezTo>
                    <a:pt x="90" y="47"/>
                    <a:pt x="90" y="54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1" y="60"/>
                  </a:cubicBezTo>
                  <a:cubicBezTo>
                    <a:pt x="93" y="60"/>
                    <a:pt x="96" y="60"/>
                    <a:pt x="99" y="60"/>
                  </a:cubicBezTo>
                  <a:cubicBezTo>
                    <a:pt x="102" y="60"/>
                    <a:pt x="103" y="62"/>
                    <a:pt x="103" y="65"/>
                  </a:cubicBezTo>
                  <a:cubicBezTo>
                    <a:pt x="103" y="85"/>
                    <a:pt x="103" y="105"/>
                    <a:pt x="103" y="125"/>
                  </a:cubicBezTo>
                  <a:cubicBezTo>
                    <a:pt x="103" y="127"/>
                    <a:pt x="103" y="129"/>
                    <a:pt x="103" y="132"/>
                  </a:cubicBezTo>
                  <a:cubicBezTo>
                    <a:pt x="103" y="135"/>
                    <a:pt x="102" y="136"/>
                    <a:pt x="99" y="136"/>
                  </a:cubicBezTo>
                  <a:cubicBezTo>
                    <a:pt x="67" y="136"/>
                    <a:pt x="36" y="136"/>
                    <a:pt x="5" y="136"/>
                  </a:cubicBezTo>
                  <a:cubicBezTo>
                    <a:pt x="2" y="136"/>
                    <a:pt x="0" y="134"/>
                    <a:pt x="0" y="132"/>
                  </a:cubicBezTo>
                  <a:cubicBezTo>
                    <a:pt x="0" y="109"/>
                    <a:pt x="0" y="87"/>
                    <a:pt x="0" y="65"/>
                  </a:cubicBezTo>
                  <a:cubicBezTo>
                    <a:pt x="0" y="62"/>
                    <a:pt x="2" y="60"/>
                    <a:pt x="5" y="60"/>
                  </a:cubicBezTo>
                  <a:cubicBezTo>
                    <a:pt x="28" y="60"/>
                    <a:pt x="51" y="60"/>
                    <a:pt x="74" y="60"/>
                  </a:cubicBezTo>
                  <a:cubicBezTo>
                    <a:pt x="74" y="60"/>
                    <a:pt x="75" y="60"/>
                    <a:pt x="75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525" name="组合 14"/>
            <p:cNvGrpSpPr>
              <a:grpSpLocks/>
            </p:cNvGrpSpPr>
            <p:nvPr/>
          </p:nvGrpSpPr>
          <p:grpSpPr bwMode="auto">
            <a:xfrm>
              <a:off x="5762997" y="1721551"/>
              <a:ext cx="360031" cy="360926"/>
              <a:chOff x="7160009" y="2094757"/>
              <a:chExt cx="360031" cy="360926"/>
            </a:xfrm>
          </p:grpSpPr>
          <p:sp>
            <p:nvSpPr>
              <p:cNvPr id="16" name="Freeform 16"/>
              <p:cNvSpPr>
                <a:spLocks noEditPoints="1"/>
              </p:cNvSpPr>
              <p:nvPr/>
            </p:nvSpPr>
            <p:spPr bwMode="auto">
              <a:xfrm>
                <a:off x="7159912" y="2094887"/>
                <a:ext cx="360359" cy="360371"/>
              </a:xfrm>
              <a:custGeom>
                <a:avLst/>
                <a:gdLst>
                  <a:gd name="T0" fmla="*/ 0 w 167"/>
                  <a:gd name="T1" fmla="*/ 87 h 167"/>
                  <a:gd name="T2" fmla="*/ 0 w 167"/>
                  <a:gd name="T3" fmla="*/ 80 h 167"/>
                  <a:gd name="T4" fmla="*/ 1 w 167"/>
                  <a:gd name="T5" fmla="*/ 73 h 167"/>
                  <a:gd name="T6" fmla="*/ 7 w 167"/>
                  <a:gd name="T7" fmla="*/ 50 h 167"/>
                  <a:gd name="T8" fmla="*/ 28 w 167"/>
                  <a:gd name="T9" fmla="*/ 22 h 167"/>
                  <a:gd name="T10" fmla="*/ 77 w 167"/>
                  <a:gd name="T11" fmla="*/ 0 h 167"/>
                  <a:gd name="T12" fmla="*/ 100 w 167"/>
                  <a:gd name="T13" fmla="*/ 2 h 167"/>
                  <a:gd name="T14" fmla="*/ 122 w 167"/>
                  <a:gd name="T15" fmla="*/ 10 h 167"/>
                  <a:gd name="T16" fmla="*/ 148 w 167"/>
                  <a:gd name="T17" fmla="*/ 30 h 167"/>
                  <a:gd name="T18" fmla="*/ 167 w 167"/>
                  <a:gd name="T19" fmla="*/ 77 h 167"/>
                  <a:gd name="T20" fmla="*/ 165 w 167"/>
                  <a:gd name="T21" fmla="*/ 100 h 167"/>
                  <a:gd name="T22" fmla="*/ 157 w 167"/>
                  <a:gd name="T23" fmla="*/ 122 h 167"/>
                  <a:gd name="T24" fmla="*/ 137 w 167"/>
                  <a:gd name="T25" fmla="*/ 148 h 167"/>
                  <a:gd name="T26" fmla="*/ 90 w 167"/>
                  <a:gd name="T27" fmla="*/ 166 h 167"/>
                  <a:gd name="T28" fmla="*/ 67 w 167"/>
                  <a:gd name="T29" fmla="*/ 165 h 167"/>
                  <a:gd name="T30" fmla="*/ 44 w 167"/>
                  <a:gd name="T31" fmla="*/ 156 h 167"/>
                  <a:gd name="T32" fmla="*/ 24 w 167"/>
                  <a:gd name="T33" fmla="*/ 141 h 167"/>
                  <a:gd name="T34" fmla="*/ 9 w 167"/>
                  <a:gd name="T35" fmla="*/ 120 h 167"/>
                  <a:gd name="T36" fmla="*/ 1 w 167"/>
                  <a:gd name="T37" fmla="*/ 92 h 167"/>
                  <a:gd name="T38" fmla="*/ 0 w 167"/>
                  <a:gd name="T39" fmla="*/ 87 h 167"/>
                  <a:gd name="T40" fmla="*/ 84 w 167"/>
                  <a:gd name="T41" fmla="*/ 146 h 167"/>
                  <a:gd name="T42" fmla="*/ 146 w 167"/>
                  <a:gd name="T43" fmla="*/ 83 h 167"/>
                  <a:gd name="T44" fmla="*/ 84 w 167"/>
                  <a:gd name="T45" fmla="*/ 21 h 167"/>
                  <a:gd name="T46" fmla="*/ 21 w 167"/>
                  <a:gd name="T47" fmla="*/ 83 h 167"/>
                  <a:gd name="T48" fmla="*/ 84 w 167"/>
                  <a:gd name="T49" fmla="*/ 14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0" y="87"/>
                    </a:moveTo>
                    <a:cubicBezTo>
                      <a:pt x="0" y="84"/>
                      <a:pt x="0" y="82"/>
                      <a:pt x="0" y="80"/>
                    </a:cubicBezTo>
                    <a:cubicBezTo>
                      <a:pt x="1" y="78"/>
                      <a:pt x="1" y="75"/>
                      <a:pt x="1" y="73"/>
                    </a:cubicBezTo>
                    <a:cubicBezTo>
                      <a:pt x="2" y="65"/>
                      <a:pt x="4" y="57"/>
                      <a:pt x="7" y="50"/>
                    </a:cubicBezTo>
                    <a:cubicBezTo>
                      <a:pt x="12" y="39"/>
                      <a:pt x="19" y="30"/>
                      <a:pt x="28" y="22"/>
                    </a:cubicBezTo>
                    <a:cubicBezTo>
                      <a:pt x="42" y="9"/>
                      <a:pt x="58" y="2"/>
                      <a:pt x="77" y="0"/>
                    </a:cubicBezTo>
                    <a:cubicBezTo>
                      <a:pt x="85" y="0"/>
                      <a:pt x="92" y="0"/>
                      <a:pt x="100" y="2"/>
                    </a:cubicBezTo>
                    <a:cubicBezTo>
                      <a:pt x="108" y="3"/>
                      <a:pt x="115" y="6"/>
                      <a:pt x="122" y="10"/>
                    </a:cubicBezTo>
                    <a:cubicBezTo>
                      <a:pt x="132" y="15"/>
                      <a:pt x="141" y="22"/>
                      <a:pt x="148" y="30"/>
                    </a:cubicBezTo>
                    <a:cubicBezTo>
                      <a:pt x="159" y="44"/>
                      <a:pt x="165" y="59"/>
                      <a:pt x="167" y="77"/>
                    </a:cubicBezTo>
                    <a:cubicBezTo>
                      <a:pt x="167" y="84"/>
                      <a:pt x="167" y="92"/>
                      <a:pt x="165" y="100"/>
                    </a:cubicBezTo>
                    <a:cubicBezTo>
                      <a:pt x="164" y="108"/>
                      <a:pt x="161" y="115"/>
                      <a:pt x="157" y="122"/>
                    </a:cubicBezTo>
                    <a:cubicBezTo>
                      <a:pt x="152" y="132"/>
                      <a:pt x="145" y="141"/>
                      <a:pt x="137" y="148"/>
                    </a:cubicBezTo>
                    <a:cubicBezTo>
                      <a:pt x="123" y="158"/>
                      <a:pt x="108" y="165"/>
                      <a:pt x="90" y="166"/>
                    </a:cubicBezTo>
                    <a:cubicBezTo>
                      <a:pt x="83" y="167"/>
                      <a:pt x="75" y="166"/>
                      <a:pt x="67" y="165"/>
                    </a:cubicBezTo>
                    <a:cubicBezTo>
                      <a:pt x="59" y="163"/>
                      <a:pt x="51" y="160"/>
                      <a:pt x="44" y="156"/>
                    </a:cubicBezTo>
                    <a:cubicBezTo>
                      <a:pt x="37" y="152"/>
                      <a:pt x="30" y="147"/>
                      <a:pt x="24" y="141"/>
                    </a:cubicBezTo>
                    <a:cubicBezTo>
                      <a:pt x="18" y="135"/>
                      <a:pt x="13" y="128"/>
                      <a:pt x="9" y="120"/>
                    </a:cubicBezTo>
                    <a:cubicBezTo>
                      <a:pt x="5" y="111"/>
                      <a:pt x="2" y="102"/>
                      <a:pt x="1" y="92"/>
                    </a:cubicBezTo>
                    <a:cubicBezTo>
                      <a:pt x="1" y="90"/>
                      <a:pt x="1" y="88"/>
                      <a:pt x="0" y="87"/>
                    </a:cubicBezTo>
                    <a:close/>
                    <a:moveTo>
                      <a:pt x="84" y="146"/>
                    </a:moveTo>
                    <a:cubicBezTo>
                      <a:pt x="118" y="146"/>
                      <a:pt x="146" y="118"/>
                      <a:pt x="146" y="83"/>
                    </a:cubicBezTo>
                    <a:cubicBezTo>
                      <a:pt x="146" y="49"/>
                      <a:pt x="119" y="21"/>
                      <a:pt x="84" y="21"/>
                    </a:cubicBezTo>
                    <a:cubicBezTo>
                      <a:pt x="49" y="21"/>
                      <a:pt x="21" y="48"/>
                      <a:pt x="21" y="83"/>
                    </a:cubicBezTo>
                    <a:cubicBezTo>
                      <a:pt x="21" y="118"/>
                      <a:pt x="49" y="146"/>
                      <a:pt x="8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7282148" y="2213952"/>
                <a:ext cx="114299" cy="117478"/>
              </a:xfrm>
              <a:custGeom>
                <a:avLst/>
                <a:gdLst>
                  <a:gd name="T0" fmla="*/ 21 w 53"/>
                  <a:gd name="T1" fmla="*/ 33 h 54"/>
                  <a:gd name="T2" fmla="*/ 41 w 53"/>
                  <a:gd name="T3" fmla="*/ 33 h 54"/>
                  <a:gd name="T4" fmla="*/ 44 w 53"/>
                  <a:gd name="T5" fmla="*/ 33 h 54"/>
                  <a:gd name="T6" fmla="*/ 52 w 53"/>
                  <a:gd name="T7" fmla="*/ 44 h 54"/>
                  <a:gd name="T8" fmla="*/ 42 w 53"/>
                  <a:gd name="T9" fmla="*/ 54 h 54"/>
                  <a:gd name="T10" fmla="*/ 11 w 53"/>
                  <a:gd name="T11" fmla="*/ 54 h 54"/>
                  <a:gd name="T12" fmla="*/ 0 w 53"/>
                  <a:gd name="T13" fmla="*/ 43 h 54"/>
                  <a:gd name="T14" fmla="*/ 0 w 53"/>
                  <a:gd name="T15" fmla="*/ 12 h 54"/>
                  <a:gd name="T16" fmla="*/ 8 w 53"/>
                  <a:gd name="T17" fmla="*/ 2 h 54"/>
                  <a:gd name="T18" fmla="*/ 21 w 53"/>
                  <a:gd name="T19" fmla="*/ 12 h 54"/>
                  <a:gd name="T20" fmla="*/ 21 w 53"/>
                  <a:gd name="T21" fmla="*/ 32 h 54"/>
                  <a:gd name="T22" fmla="*/ 21 w 53"/>
                  <a:gd name="T2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4">
                    <a:moveTo>
                      <a:pt x="21" y="33"/>
                    </a:moveTo>
                    <a:cubicBezTo>
                      <a:pt x="28" y="33"/>
                      <a:pt x="35" y="33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9" y="34"/>
                      <a:pt x="53" y="39"/>
                      <a:pt x="52" y="44"/>
                    </a:cubicBezTo>
                    <a:cubicBezTo>
                      <a:pt x="51" y="50"/>
                      <a:pt x="47" y="54"/>
                      <a:pt x="42" y="54"/>
                    </a:cubicBezTo>
                    <a:cubicBezTo>
                      <a:pt x="31" y="54"/>
                      <a:pt x="2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33"/>
                      <a:pt x="0" y="23"/>
                      <a:pt x="0" y="12"/>
                    </a:cubicBezTo>
                    <a:cubicBezTo>
                      <a:pt x="0" y="7"/>
                      <a:pt x="4" y="3"/>
                      <a:pt x="8" y="2"/>
                    </a:cubicBezTo>
                    <a:cubicBezTo>
                      <a:pt x="15" y="0"/>
                      <a:pt x="21" y="5"/>
                      <a:pt x="21" y="12"/>
                    </a:cubicBezTo>
                    <a:cubicBezTo>
                      <a:pt x="21" y="19"/>
                      <a:pt x="21" y="25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4526" name="组合 17"/>
            <p:cNvGrpSpPr>
              <a:grpSpLocks/>
            </p:cNvGrpSpPr>
            <p:nvPr/>
          </p:nvGrpSpPr>
          <p:grpSpPr bwMode="auto">
            <a:xfrm>
              <a:off x="1527753" y="1720334"/>
              <a:ext cx="390525" cy="352425"/>
              <a:chOff x="2100389" y="2103258"/>
              <a:chExt cx="390525" cy="352425"/>
            </a:xfrm>
          </p:grpSpPr>
          <p:sp>
            <p:nvSpPr>
              <p:cNvPr id="19" name="Freeform 24"/>
              <p:cNvSpPr/>
              <p:nvPr/>
            </p:nvSpPr>
            <p:spPr bwMode="auto">
              <a:xfrm>
                <a:off x="2100125" y="2103017"/>
                <a:ext cx="390521" cy="212730"/>
              </a:xfrm>
              <a:custGeom>
                <a:avLst/>
                <a:gdLst>
                  <a:gd name="T0" fmla="*/ 0 w 167"/>
                  <a:gd name="T1" fmla="*/ 64 h 91"/>
                  <a:gd name="T2" fmla="*/ 10 w 167"/>
                  <a:gd name="T3" fmla="*/ 57 h 91"/>
                  <a:gd name="T4" fmla="*/ 83 w 167"/>
                  <a:gd name="T5" fmla="*/ 0 h 91"/>
                  <a:gd name="T6" fmla="*/ 84 w 167"/>
                  <a:gd name="T7" fmla="*/ 0 h 91"/>
                  <a:gd name="T8" fmla="*/ 166 w 167"/>
                  <a:gd name="T9" fmla="*/ 64 h 91"/>
                  <a:gd name="T10" fmla="*/ 167 w 167"/>
                  <a:gd name="T11" fmla="*/ 65 h 91"/>
                  <a:gd name="T12" fmla="*/ 167 w 167"/>
                  <a:gd name="T13" fmla="*/ 90 h 91"/>
                  <a:gd name="T14" fmla="*/ 167 w 167"/>
                  <a:gd name="T15" fmla="*/ 91 h 91"/>
                  <a:gd name="T16" fmla="*/ 166 w 167"/>
                  <a:gd name="T17" fmla="*/ 90 h 91"/>
                  <a:gd name="T18" fmla="*/ 84 w 167"/>
                  <a:gd name="T19" fmla="*/ 27 h 91"/>
                  <a:gd name="T20" fmla="*/ 83 w 167"/>
                  <a:gd name="T21" fmla="*/ 27 h 91"/>
                  <a:gd name="T22" fmla="*/ 1 w 167"/>
                  <a:gd name="T23" fmla="*/ 90 h 91"/>
                  <a:gd name="T24" fmla="*/ 0 w 167"/>
                  <a:gd name="T25" fmla="*/ 91 h 91"/>
                  <a:gd name="T26" fmla="*/ 0 w 167"/>
                  <a:gd name="T27" fmla="*/ 6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7" h="91">
                    <a:moveTo>
                      <a:pt x="0" y="64"/>
                    </a:moveTo>
                    <a:cubicBezTo>
                      <a:pt x="4" y="62"/>
                      <a:pt x="7" y="59"/>
                      <a:pt x="10" y="57"/>
                    </a:cubicBezTo>
                    <a:cubicBezTo>
                      <a:pt x="34" y="38"/>
                      <a:pt x="59" y="19"/>
                      <a:pt x="83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111" y="22"/>
                      <a:pt x="139" y="43"/>
                      <a:pt x="166" y="64"/>
                    </a:cubicBezTo>
                    <a:cubicBezTo>
                      <a:pt x="166" y="64"/>
                      <a:pt x="167" y="65"/>
                      <a:pt x="167" y="65"/>
                    </a:cubicBezTo>
                    <a:cubicBezTo>
                      <a:pt x="167" y="73"/>
                      <a:pt x="167" y="82"/>
                      <a:pt x="167" y="90"/>
                    </a:cubicBezTo>
                    <a:cubicBezTo>
                      <a:pt x="167" y="90"/>
                      <a:pt x="167" y="90"/>
                      <a:pt x="167" y="91"/>
                    </a:cubicBezTo>
                    <a:cubicBezTo>
                      <a:pt x="166" y="91"/>
                      <a:pt x="166" y="90"/>
                      <a:pt x="166" y="90"/>
                    </a:cubicBezTo>
                    <a:cubicBezTo>
                      <a:pt x="139" y="69"/>
                      <a:pt x="111" y="48"/>
                      <a:pt x="84" y="27"/>
                    </a:cubicBezTo>
                    <a:cubicBezTo>
                      <a:pt x="84" y="26"/>
                      <a:pt x="83" y="26"/>
                      <a:pt x="83" y="27"/>
                    </a:cubicBezTo>
                    <a:cubicBezTo>
                      <a:pt x="55" y="48"/>
                      <a:pt x="28" y="69"/>
                      <a:pt x="1" y="90"/>
                    </a:cubicBezTo>
                    <a:cubicBezTo>
                      <a:pt x="1" y="90"/>
                      <a:pt x="0" y="91"/>
                      <a:pt x="0" y="91"/>
                    </a:cubicBezTo>
                    <a:cubicBezTo>
                      <a:pt x="0" y="82"/>
                      <a:pt x="0" y="73"/>
                      <a:pt x="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 25"/>
              <p:cNvSpPr/>
              <p:nvPr/>
            </p:nvSpPr>
            <p:spPr bwMode="auto">
              <a:xfrm>
                <a:off x="2149336" y="2201445"/>
                <a:ext cx="292097" cy="254006"/>
              </a:xfrm>
              <a:custGeom>
                <a:avLst/>
                <a:gdLst>
                  <a:gd name="T0" fmla="*/ 125 w 125"/>
                  <a:gd name="T1" fmla="*/ 109 h 109"/>
                  <a:gd name="T2" fmla="*/ 83 w 125"/>
                  <a:gd name="T3" fmla="*/ 109 h 109"/>
                  <a:gd name="T4" fmla="*/ 83 w 125"/>
                  <a:gd name="T5" fmla="*/ 67 h 109"/>
                  <a:gd name="T6" fmla="*/ 42 w 125"/>
                  <a:gd name="T7" fmla="*/ 67 h 109"/>
                  <a:gd name="T8" fmla="*/ 42 w 125"/>
                  <a:gd name="T9" fmla="*/ 109 h 109"/>
                  <a:gd name="T10" fmla="*/ 0 w 125"/>
                  <a:gd name="T11" fmla="*/ 109 h 109"/>
                  <a:gd name="T12" fmla="*/ 0 w 125"/>
                  <a:gd name="T13" fmla="*/ 108 h 109"/>
                  <a:gd name="T14" fmla="*/ 0 w 125"/>
                  <a:gd name="T15" fmla="*/ 47 h 109"/>
                  <a:gd name="T16" fmla="*/ 1 w 125"/>
                  <a:gd name="T17" fmla="*/ 46 h 109"/>
                  <a:gd name="T18" fmla="*/ 62 w 125"/>
                  <a:gd name="T19" fmla="*/ 0 h 109"/>
                  <a:gd name="T20" fmla="*/ 63 w 125"/>
                  <a:gd name="T21" fmla="*/ 0 h 109"/>
                  <a:gd name="T22" fmla="*/ 124 w 125"/>
                  <a:gd name="T23" fmla="*/ 46 h 109"/>
                  <a:gd name="T24" fmla="*/ 125 w 125"/>
                  <a:gd name="T25" fmla="*/ 47 h 109"/>
                  <a:gd name="T26" fmla="*/ 125 w 125"/>
                  <a:gd name="T27" fmla="*/ 108 h 109"/>
                  <a:gd name="T28" fmla="*/ 125 w 125"/>
                  <a:gd name="T2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09">
                    <a:moveTo>
                      <a:pt x="125" y="109"/>
                    </a:moveTo>
                    <a:cubicBezTo>
                      <a:pt x="111" y="109"/>
                      <a:pt x="97" y="109"/>
                      <a:pt x="83" y="109"/>
                    </a:cubicBezTo>
                    <a:cubicBezTo>
                      <a:pt x="83" y="95"/>
                      <a:pt x="83" y="81"/>
                      <a:pt x="83" y="67"/>
                    </a:cubicBezTo>
                    <a:cubicBezTo>
                      <a:pt x="69" y="67"/>
                      <a:pt x="56" y="67"/>
                      <a:pt x="42" y="67"/>
                    </a:cubicBezTo>
                    <a:cubicBezTo>
                      <a:pt x="42" y="81"/>
                      <a:pt x="42" y="95"/>
                      <a:pt x="42" y="109"/>
                    </a:cubicBezTo>
                    <a:cubicBezTo>
                      <a:pt x="28" y="109"/>
                      <a:pt x="14" y="109"/>
                      <a:pt x="0" y="109"/>
                    </a:cubicBezTo>
                    <a:cubicBezTo>
                      <a:pt x="0" y="109"/>
                      <a:pt x="0" y="108"/>
                      <a:pt x="0" y="108"/>
                    </a:cubicBezTo>
                    <a:cubicBezTo>
                      <a:pt x="0" y="88"/>
                      <a:pt x="0" y="68"/>
                      <a:pt x="0" y="47"/>
                    </a:cubicBezTo>
                    <a:cubicBezTo>
                      <a:pt x="0" y="47"/>
                      <a:pt x="0" y="46"/>
                      <a:pt x="1" y="46"/>
                    </a:cubicBezTo>
                    <a:cubicBezTo>
                      <a:pt x="21" y="31"/>
                      <a:pt x="41" y="15"/>
                      <a:pt x="62" y="0"/>
                    </a:cubicBezTo>
                    <a:cubicBezTo>
                      <a:pt x="62" y="0"/>
                      <a:pt x="63" y="0"/>
                      <a:pt x="63" y="0"/>
                    </a:cubicBezTo>
                    <a:cubicBezTo>
                      <a:pt x="83" y="15"/>
                      <a:pt x="104" y="31"/>
                      <a:pt x="124" y="46"/>
                    </a:cubicBezTo>
                    <a:cubicBezTo>
                      <a:pt x="125" y="46"/>
                      <a:pt x="125" y="47"/>
                      <a:pt x="125" y="47"/>
                    </a:cubicBezTo>
                    <a:cubicBezTo>
                      <a:pt x="125" y="67"/>
                      <a:pt x="125" y="88"/>
                      <a:pt x="125" y="108"/>
                    </a:cubicBezTo>
                    <a:cubicBezTo>
                      <a:pt x="125" y="108"/>
                      <a:pt x="125" y="108"/>
                      <a:pt x="12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4527" name="组合 20"/>
            <p:cNvGrpSpPr>
              <a:grpSpLocks/>
            </p:cNvGrpSpPr>
            <p:nvPr/>
          </p:nvGrpSpPr>
          <p:grpSpPr bwMode="auto">
            <a:xfrm>
              <a:off x="3611053" y="1727332"/>
              <a:ext cx="363537" cy="369887"/>
              <a:chOff x="4632454" y="2117543"/>
              <a:chExt cx="363537" cy="369887"/>
            </a:xfrm>
          </p:grpSpPr>
          <p:sp>
            <p:nvSpPr>
              <p:cNvPr id="22" name="Freeform 30"/>
              <p:cNvSpPr>
                <a:spLocks noEditPoints="1"/>
              </p:cNvSpPr>
              <p:nvPr/>
            </p:nvSpPr>
            <p:spPr bwMode="auto">
              <a:xfrm>
                <a:off x="4631671" y="2118242"/>
                <a:ext cx="363534" cy="369896"/>
              </a:xfrm>
              <a:custGeom>
                <a:avLst/>
                <a:gdLst>
                  <a:gd name="T0" fmla="*/ 106 w 156"/>
                  <a:gd name="T1" fmla="*/ 127 h 159"/>
                  <a:gd name="T2" fmla="*/ 19 w 156"/>
                  <a:gd name="T3" fmla="*/ 111 h 159"/>
                  <a:gd name="T4" fmla="*/ 25 w 156"/>
                  <a:gd name="T5" fmla="*/ 26 h 159"/>
                  <a:gd name="T6" fmla="*/ 110 w 156"/>
                  <a:gd name="T7" fmla="*/ 19 h 159"/>
                  <a:gd name="T8" fmla="*/ 130 w 156"/>
                  <a:gd name="T9" fmla="*/ 44 h 159"/>
                  <a:gd name="T10" fmla="*/ 136 w 156"/>
                  <a:gd name="T11" fmla="*/ 76 h 159"/>
                  <a:gd name="T12" fmla="*/ 126 w 156"/>
                  <a:gd name="T13" fmla="*/ 107 h 159"/>
                  <a:gd name="T14" fmla="*/ 127 w 156"/>
                  <a:gd name="T15" fmla="*/ 108 h 159"/>
                  <a:gd name="T16" fmla="*/ 150 w 156"/>
                  <a:gd name="T17" fmla="*/ 131 h 159"/>
                  <a:gd name="T18" fmla="*/ 154 w 156"/>
                  <a:gd name="T19" fmla="*/ 147 h 159"/>
                  <a:gd name="T20" fmla="*/ 132 w 156"/>
                  <a:gd name="T21" fmla="*/ 152 h 159"/>
                  <a:gd name="T22" fmla="*/ 130 w 156"/>
                  <a:gd name="T23" fmla="*/ 151 h 159"/>
                  <a:gd name="T24" fmla="*/ 107 w 156"/>
                  <a:gd name="T25" fmla="*/ 128 h 159"/>
                  <a:gd name="T26" fmla="*/ 106 w 156"/>
                  <a:gd name="T27" fmla="*/ 127 h 159"/>
                  <a:gd name="T28" fmla="*/ 24 w 156"/>
                  <a:gd name="T29" fmla="*/ 72 h 159"/>
                  <a:gd name="T30" fmla="*/ 71 w 156"/>
                  <a:gd name="T31" fmla="*/ 119 h 159"/>
                  <a:gd name="T32" fmla="*/ 118 w 156"/>
                  <a:gd name="T33" fmla="*/ 72 h 159"/>
                  <a:gd name="T34" fmla="*/ 71 w 156"/>
                  <a:gd name="T35" fmla="*/ 25 h 159"/>
                  <a:gd name="T36" fmla="*/ 24 w 156"/>
                  <a:gd name="T37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59">
                    <a:moveTo>
                      <a:pt x="106" y="127"/>
                    </a:moveTo>
                    <a:cubicBezTo>
                      <a:pt x="76" y="146"/>
                      <a:pt x="38" y="137"/>
                      <a:pt x="19" y="111"/>
                    </a:cubicBezTo>
                    <a:cubicBezTo>
                      <a:pt x="0" y="86"/>
                      <a:pt x="1" y="49"/>
                      <a:pt x="25" y="26"/>
                    </a:cubicBezTo>
                    <a:cubicBezTo>
                      <a:pt x="47" y="3"/>
                      <a:pt x="83" y="0"/>
                      <a:pt x="110" y="19"/>
                    </a:cubicBezTo>
                    <a:cubicBezTo>
                      <a:pt x="119" y="26"/>
                      <a:pt x="126" y="34"/>
                      <a:pt x="130" y="44"/>
                    </a:cubicBezTo>
                    <a:cubicBezTo>
                      <a:pt x="135" y="55"/>
                      <a:pt x="137" y="65"/>
                      <a:pt x="136" y="76"/>
                    </a:cubicBezTo>
                    <a:cubicBezTo>
                      <a:pt x="135" y="87"/>
                      <a:pt x="132" y="98"/>
                      <a:pt x="126" y="107"/>
                    </a:cubicBezTo>
                    <a:cubicBezTo>
                      <a:pt x="126" y="107"/>
                      <a:pt x="126" y="108"/>
                      <a:pt x="127" y="108"/>
                    </a:cubicBezTo>
                    <a:cubicBezTo>
                      <a:pt x="134" y="116"/>
                      <a:pt x="142" y="124"/>
                      <a:pt x="150" y="131"/>
                    </a:cubicBezTo>
                    <a:cubicBezTo>
                      <a:pt x="155" y="136"/>
                      <a:pt x="156" y="141"/>
                      <a:pt x="154" y="147"/>
                    </a:cubicBezTo>
                    <a:cubicBezTo>
                      <a:pt x="151" y="156"/>
                      <a:pt x="139" y="159"/>
                      <a:pt x="132" y="152"/>
                    </a:cubicBezTo>
                    <a:cubicBezTo>
                      <a:pt x="131" y="152"/>
                      <a:pt x="131" y="151"/>
                      <a:pt x="130" y="151"/>
                    </a:cubicBezTo>
                    <a:cubicBezTo>
                      <a:pt x="122" y="143"/>
                      <a:pt x="115" y="135"/>
                      <a:pt x="107" y="128"/>
                    </a:cubicBezTo>
                    <a:cubicBezTo>
                      <a:pt x="107" y="127"/>
                      <a:pt x="106" y="127"/>
                      <a:pt x="106" y="127"/>
                    </a:cubicBezTo>
                    <a:close/>
                    <a:moveTo>
                      <a:pt x="24" y="72"/>
                    </a:moveTo>
                    <a:cubicBezTo>
                      <a:pt x="24" y="98"/>
                      <a:pt x="45" y="119"/>
                      <a:pt x="71" y="119"/>
                    </a:cubicBezTo>
                    <a:cubicBezTo>
                      <a:pt x="97" y="119"/>
                      <a:pt x="118" y="98"/>
                      <a:pt x="118" y="72"/>
                    </a:cubicBezTo>
                    <a:cubicBezTo>
                      <a:pt x="118" y="46"/>
                      <a:pt x="97" y="25"/>
                      <a:pt x="71" y="25"/>
                    </a:cubicBezTo>
                    <a:cubicBezTo>
                      <a:pt x="45" y="25"/>
                      <a:pt x="24" y="46"/>
                      <a:pt x="24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4728507" y="2221432"/>
                <a:ext cx="136524" cy="130178"/>
              </a:xfrm>
              <a:custGeom>
                <a:avLst/>
                <a:gdLst>
                  <a:gd name="T0" fmla="*/ 20 w 58"/>
                  <a:gd name="T1" fmla="*/ 19 h 56"/>
                  <a:gd name="T2" fmla="*/ 20 w 58"/>
                  <a:gd name="T3" fmla="*/ 18 h 56"/>
                  <a:gd name="T4" fmla="*/ 20 w 58"/>
                  <a:gd name="T5" fmla="*/ 9 h 56"/>
                  <a:gd name="T6" fmla="*/ 28 w 58"/>
                  <a:gd name="T7" fmla="*/ 0 h 56"/>
                  <a:gd name="T8" fmla="*/ 38 w 58"/>
                  <a:gd name="T9" fmla="*/ 7 h 56"/>
                  <a:gd name="T10" fmla="*/ 38 w 58"/>
                  <a:gd name="T11" fmla="*/ 10 h 56"/>
                  <a:gd name="T12" fmla="*/ 38 w 58"/>
                  <a:gd name="T13" fmla="*/ 18 h 56"/>
                  <a:gd name="T14" fmla="*/ 38 w 58"/>
                  <a:gd name="T15" fmla="*/ 19 h 56"/>
                  <a:gd name="T16" fmla="*/ 39 w 58"/>
                  <a:gd name="T17" fmla="*/ 19 h 56"/>
                  <a:gd name="T18" fmla="*/ 48 w 58"/>
                  <a:gd name="T19" fmla="*/ 19 h 56"/>
                  <a:gd name="T20" fmla="*/ 57 w 58"/>
                  <a:gd name="T21" fmla="*/ 27 h 56"/>
                  <a:gd name="T22" fmla="*/ 50 w 58"/>
                  <a:gd name="T23" fmla="*/ 37 h 56"/>
                  <a:gd name="T24" fmla="*/ 47 w 58"/>
                  <a:gd name="T25" fmla="*/ 37 h 56"/>
                  <a:gd name="T26" fmla="*/ 39 w 58"/>
                  <a:gd name="T27" fmla="*/ 37 h 56"/>
                  <a:gd name="T28" fmla="*/ 38 w 58"/>
                  <a:gd name="T29" fmla="*/ 37 h 56"/>
                  <a:gd name="T30" fmla="*/ 38 w 58"/>
                  <a:gd name="T31" fmla="*/ 38 h 56"/>
                  <a:gd name="T32" fmla="*/ 38 w 58"/>
                  <a:gd name="T33" fmla="*/ 46 h 56"/>
                  <a:gd name="T34" fmla="*/ 28 w 58"/>
                  <a:gd name="T35" fmla="*/ 56 h 56"/>
                  <a:gd name="T36" fmla="*/ 20 w 58"/>
                  <a:gd name="T37" fmla="*/ 47 h 56"/>
                  <a:gd name="T38" fmla="*/ 20 w 58"/>
                  <a:gd name="T39" fmla="*/ 38 h 56"/>
                  <a:gd name="T40" fmla="*/ 20 w 58"/>
                  <a:gd name="T41" fmla="*/ 37 h 56"/>
                  <a:gd name="T42" fmla="*/ 19 w 58"/>
                  <a:gd name="T43" fmla="*/ 37 h 56"/>
                  <a:gd name="T44" fmla="*/ 10 w 58"/>
                  <a:gd name="T45" fmla="*/ 37 h 56"/>
                  <a:gd name="T46" fmla="*/ 1 w 58"/>
                  <a:gd name="T47" fmla="*/ 29 h 56"/>
                  <a:gd name="T48" fmla="*/ 7 w 58"/>
                  <a:gd name="T49" fmla="*/ 19 h 56"/>
                  <a:gd name="T50" fmla="*/ 11 w 58"/>
                  <a:gd name="T51" fmla="*/ 19 h 56"/>
                  <a:gd name="T52" fmla="*/ 19 w 58"/>
                  <a:gd name="T53" fmla="*/ 19 h 56"/>
                  <a:gd name="T54" fmla="*/ 20 w 58"/>
                  <a:gd name="T55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6">
                    <a:moveTo>
                      <a:pt x="20" y="19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5"/>
                      <a:pt x="20" y="12"/>
                      <a:pt x="20" y="9"/>
                    </a:cubicBezTo>
                    <a:cubicBezTo>
                      <a:pt x="20" y="4"/>
                      <a:pt x="23" y="1"/>
                      <a:pt x="28" y="0"/>
                    </a:cubicBezTo>
                    <a:cubicBezTo>
                      <a:pt x="33" y="0"/>
                      <a:pt x="37" y="3"/>
                      <a:pt x="38" y="7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2"/>
                      <a:pt x="38" y="15"/>
                      <a:pt x="38" y="18"/>
                    </a:cubicBezTo>
                    <a:cubicBezTo>
                      <a:pt x="38" y="18"/>
                      <a:pt x="38" y="18"/>
                      <a:pt x="38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2" y="19"/>
                      <a:pt x="45" y="19"/>
                      <a:pt x="48" y="19"/>
                    </a:cubicBezTo>
                    <a:cubicBezTo>
                      <a:pt x="52" y="19"/>
                      <a:pt x="56" y="22"/>
                      <a:pt x="57" y="27"/>
                    </a:cubicBezTo>
                    <a:cubicBezTo>
                      <a:pt x="58" y="31"/>
                      <a:pt x="55" y="35"/>
                      <a:pt x="50" y="37"/>
                    </a:cubicBezTo>
                    <a:cubicBezTo>
                      <a:pt x="50" y="37"/>
                      <a:pt x="48" y="37"/>
                      <a:pt x="47" y="37"/>
                    </a:cubicBezTo>
                    <a:cubicBezTo>
                      <a:pt x="45" y="37"/>
                      <a:pt x="42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41"/>
                      <a:pt x="38" y="44"/>
                      <a:pt x="38" y="46"/>
                    </a:cubicBezTo>
                    <a:cubicBezTo>
                      <a:pt x="38" y="52"/>
                      <a:pt x="34" y="56"/>
                      <a:pt x="28" y="56"/>
                    </a:cubicBezTo>
                    <a:cubicBezTo>
                      <a:pt x="24" y="56"/>
                      <a:pt x="20" y="52"/>
                      <a:pt x="20" y="47"/>
                    </a:cubicBezTo>
                    <a:cubicBezTo>
                      <a:pt x="20" y="44"/>
                      <a:pt x="20" y="41"/>
                      <a:pt x="20" y="38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6" y="37"/>
                      <a:pt x="13" y="37"/>
                      <a:pt x="10" y="37"/>
                    </a:cubicBezTo>
                    <a:cubicBezTo>
                      <a:pt x="6" y="37"/>
                      <a:pt x="2" y="34"/>
                      <a:pt x="1" y="29"/>
                    </a:cubicBezTo>
                    <a:cubicBezTo>
                      <a:pt x="0" y="25"/>
                      <a:pt x="3" y="21"/>
                      <a:pt x="7" y="19"/>
                    </a:cubicBezTo>
                    <a:cubicBezTo>
                      <a:pt x="8" y="19"/>
                      <a:pt x="10" y="19"/>
                      <a:pt x="11" y="19"/>
                    </a:cubicBezTo>
                    <a:cubicBezTo>
                      <a:pt x="13" y="19"/>
                      <a:pt x="16" y="19"/>
                      <a:pt x="19" y="19"/>
                    </a:cubicBezTo>
                    <a:cubicBezTo>
                      <a:pt x="19" y="19"/>
                      <a:pt x="19" y="19"/>
                      <a:pt x="2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136968" y="2859946"/>
              <a:ext cx="1284275" cy="18478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保持警觉和遵守安全规则可以减少事故发生的几率，但是如果损伤已经发生，我们应该知道该做些什么</a:t>
              </a: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。 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140374" y="2848834"/>
              <a:ext cx="1471598" cy="26781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切割伤：</a:t>
              </a:r>
              <a:endParaRPr lang="en-US" altLang="zh-CN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用干净的纱布或者毛巾，卫生衬垫，衬衫或者另一只手进行直接加压止血，直到血流停止或到达医院；并将患手抬高过肩，重力作用可以减缓血流。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183468" y="2840896"/>
              <a:ext cx="1576373" cy="23082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骨折，制动患肢：</a:t>
              </a:r>
              <a:endParaRPr lang="en-US" altLang="zh-CN" sz="12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应用木板、硬纸板或其他可以保持手部不动的设备将伤手制动，这样可以减轻疼痛，避免在转运过程中由于震动、重力的牵拉或扭转，或锐利的骨折断端的移动等因素，造成组织进一步的损伤。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340861" y="2791683"/>
              <a:ext cx="1489061" cy="34163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化学烧伤和热烧伤：</a:t>
              </a:r>
              <a:endParaRPr lang="en-US" altLang="zh-CN" sz="12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立即将手放到自来水下至少</a:t>
              </a:r>
              <a:r>
                <a:rPr lang="en-US" altLang="zh-CN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分钟，稀释化学物质，组织烧伤进一步发展，缓解疼痛。小心脱去被化学物质污染的衣物，防止进一步污染。化学烧伤有时候是看不见的；如果由化学烧伤的可能，立即急救。注意：有的化学物质遇水可以反应。仔细阅读容器上的标签，遵守急救规则。</a:t>
              </a:r>
            </a:p>
          </p:txBody>
        </p:sp>
        <p:grpSp>
          <p:nvGrpSpPr>
            <p:cNvPr id="64532" name="组合 28"/>
            <p:cNvGrpSpPr>
              <a:grpSpLocks/>
            </p:cNvGrpSpPr>
            <p:nvPr/>
          </p:nvGrpSpPr>
          <p:grpSpPr bwMode="auto">
            <a:xfrm>
              <a:off x="9968604" y="1718535"/>
              <a:ext cx="360031" cy="360926"/>
              <a:chOff x="7160009" y="2094757"/>
              <a:chExt cx="360031" cy="360926"/>
            </a:xfrm>
          </p:grpSpPr>
          <p:sp>
            <p:nvSpPr>
              <p:cNvPr id="30" name="Freeform 16"/>
              <p:cNvSpPr>
                <a:spLocks noEditPoints="1"/>
              </p:cNvSpPr>
              <p:nvPr/>
            </p:nvSpPr>
            <p:spPr bwMode="auto">
              <a:xfrm>
                <a:off x="7159553" y="2094728"/>
                <a:ext cx="360360" cy="360371"/>
              </a:xfrm>
              <a:custGeom>
                <a:avLst/>
                <a:gdLst>
                  <a:gd name="T0" fmla="*/ 0 w 167"/>
                  <a:gd name="T1" fmla="*/ 87 h 167"/>
                  <a:gd name="T2" fmla="*/ 0 w 167"/>
                  <a:gd name="T3" fmla="*/ 80 h 167"/>
                  <a:gd name="T4" fmla="*/ 1 w 167"/>
                  <a:gd name="T5" fmla="*/ 73 h 167"/>
                  <a:gd name="T6" fmla="*/ 7 w 167"/>
                  <a:gd name="T7" fmla="*/ 50 h 167"/>
                  <a:gd name="T8" fmla="*/ 28 w 167"/>
                  <a:gd name="T9" fmla="*/ 22 h 167"/>
                  <a:gd name="T10" fmla="*/ 77 w 167"/>
                  <a:gd name="T11" fmla="*/ 0 h 167"/>
                  <a:gd name="T12" fmla="*/ 100 w 167"/>
                  <a:gd name="T13" fmla="*/ 2 h 167"/>
                  <a:gd name="T14" fmla="*/ 122 w 167"/>
                  <a:gd name="T15" fmla="*/ 10 h 167"/>
                  <a:gd name="T16" fmla="*/ 148 w 167"/>
                  <a:gd name="T17" fmla="*/ 30 h 167"/>
                  <a:gd name="T18" fmla="*/ 167 w 167"/>
                  <a:gd name="T19" fmla="*/ 77 h 167"/>
                  <a:gd name="T20" fmla="*/ 165 w 167"/>
                  <a:gd name="T21" fmla="*/ 100 h 167"/>
                  <a:gd name="T22" fmla="*/ 157 w 167"/>
                  <a:gd name="T23" fmla="*/ 122 h 167"/>
                  <a:gd name="T24" fmla="*/ 137 w 167"/>
                  <a:gd name="T25" fmla="*/ 148 h 167"/>
                  <a:gd name="T26" fmla="*/ 90 w 167"/>
                  <a:gd name="T27" fmla="*/ 166 h 167"/>
                  <a:gd name="T28" fmla="*/ 67 w 167"/>
                  <a:gd name="T29" fmla="*/ 165 h 167"/>
                  <a:gd name="T30" fmla="*/ 44 w 167"/>
                  <a:gd name="T31" fmla="*/ 156 h 167"/>
                  <a:gd name="T32" fmla="*/ 24 w 167"/>
                  <a:gd name="T33" fmla="*/ 141 h 167"/>
                  <a:gd name="T34" fmla="*/ 9 w 167"/>
                  <a:gd name="T35" fmla="*/ 120 h 167"/>
                  <a:gd name="T36" fmla="*/ 1 w 167"/>
                  <a:gd name="T37" fmla="*/ 92 h 167"/>
                  <a:gd name="T38" fmla="*/ 0 w 167"/>
                  <a:gd name="T39" fmla="*/ 87 h 167"/>
                  <a:gd name="T40" fmla="*/ 84 w 167"/>
                  <a:gd name="T41" fmla="*/ 146 h 167"/>
                  <a:gd name="T42" fmla="*/ 146 w 167"/>
                  <a:gd name="T43" fmla="*/ 83 h 167"/>
                  <a:gd name="T44" fmla="*/ 84 w 167"/>
                  <a:gd name="T45" fmla="*/ 21 h 167"/>
                  <a:gd name="T46" fmla="*/ 21 w 167"/>
                  <a:gd name="T47" fmla="*/ 83 h 167"/>
                  <a:gd name="T48" fmla="*/ 84 w 167"/>
                  <a:gd name="T49" fmla="*/ 14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0" y="87"/>
                    </a:moveTo>
                    <a:cubicBezTo>
                      <a:pt x="0" y="84"/>
                      <a:pt x="0" y="82"/>
                      <a:pt x="0" y="80"/>
                    </a:cubicBezTo>
                    <a:cubicBezTo>
                      <a:pt x="1" y="78"/>
                      <a:pt x="1" y="75"/>
                      <a:pt x="1" y="73"/>
                    </a:cubicBezTo>
                    <a:cubicBezTo>
                      <a:pt x="2" y="65"/>
                      <a:pt x="4" y="57"/>
                      <a:pt x="7" y="50"/>
                    </a:cubicBezTo>
                    <a:cubicBezTo>
                      <a:pt x="12" y="39"/>
                      <a:pt x="19" y="30"/>
                      <a:pt x="28" y="22"/>
                    </a:cubicBezTo>
                    <a:cubicBezTo>
                      <a:pt x="42" y="9"/>
                      <a:pt x="58" y="2"/>
                      <a:pt x="77" y="0"/>
                    </a:cubicBezTo>
                    <a:cubicBezTo>
                      <a:pt x="85" y="0"/>
                      <a:pt x="92" y="0"/>
                      <a:pt x="100" y="2"/>
                    </a:cubicBezTo>
                    <a:cubicBezTo>
                      <a:pt x="108" y="3"/>
                      <a:pt x="115" y="6"/>
                      <a:pt x="122" y="10"/>
                    </a:cubicBezTo>
                    <a:cubicBezTo>
                      <a:pt x="132" y="15"/>
                      <a:pt x="141" y="22"/>
                      <a:pt x="148" y="30"/>
                    </a:cubicBezTo>
                    <a:cubicBezTo>
                      <a:pt x="159" y="44"/>
                      <a:pt x="165" y="59"/>
                      <a:pt x="167" y="77"/>
                    </a:cubicBezTo>
                    <a:cubicBezTo>
                      <a:pt x="167" y="84"/>
                      <a:pt x="167" y="92"/>
                      <a:pt x="165" y="100"/>
                    </a:cubicBezTo>
                    <a:cubicBezTo>
                      <a:pt x="164" y="108"/>
                      <a:pt x="161" y="115"/>
                      <a:pt x="157" y="122"/>
                    </a:cubicBezTo>
                    <a:cubicBezTo>
                      <a:pt x="152" y="132"/>
                      <a:pt x="145" y="141"/>
                      <a:pt x="137" y="148"/>
                    </a:cubicBezTo>
                    <a:cubicBezTo>
                      <a:pt x="123" y="158"/>
                      <a:pt x="108" y="165"/>
                      <a:pt x="90" y="166"/>
                    </a:cubicBezTo>
                    <a:cubicBezTo>
                      <a:pt x="83" y="167"/>
                      <a:pt x="75" y="166"/>
                      <a:pt x="67" y="165"/>
                    </a:cubicBezTo>
                    <a:cubicBezTo>
                      <a:pt x="59" y="163"/>
                      <a:pt x="51" y="160"/>
                      <a:pt x="44" y="156"/>
                    </a:cubicBezTo>
                    <a:cubicBezTo>
                      <a:pt x="37" y="152"/>
                      <a:pt x="30" y="147"/>
                      <a:pt x="24" y="141"/>
                    </a:cubicBezTo>
                    <a:cubicBezTo>
                      <a:pt x="18" y="135"/>
                      <a:pt x="13" y="128"/>
                      <a:pt x="9" y="120"/>
                    </a:cubicBezTo>
                    <a:cubicBezTo>
                      <a:pt x="5" y="111"/>
                      <a:pt x="2" y="102"/>
                      <a:pt x="1" y="92"/>
                    </a:cubicBezTo>
                    <a:cubicBezTo>
                      <a:pt x="1" y="90"/>
                      <a:pt x="1" y="88"/>
                      <a:pt x="0" y="87"/>
                    </a:cubicBezTo>
                    <a:close/>
                    <a:moveTo>
                      <a:pt x="84" y="146"/>
                    </a:moveTo>
                    <a:cubicBezTo>
                      <a:pt x="118" y="146"/>
                      <a:pt x="146" y="118"/>
                      <a:pt x="146" y="83"/>
                    </a:cubicBezTo>
                    <a:cubicBezTo>
                      <a:pt x="146" y="49"/>
                      <a:pt x="119" y="21"/>
                      <a:pt x="84" y="21"/>
                    </a:cubicBezTo>
                    <a:cubicBezTo>
                      <a:pt x="49" y="21"/>
                      <a:pt x="21" y="48"/>
                      <a:pt x="21" y="83"/>
                    </a:cubicBezTo>
                    <a:cubicBezTo>
                      <a:pt x="21" y="118"/>
                      <a:pt x="49" y="146"/>
                      <a:pt x="8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7281790" y="2213793"/>
                <a:ext cx="114299" cy="117478"/>
              </a:xfrm>
              <a:custGeom>
                <a:avLst/>
                <a:gdLst>
                  <a:gd name="T0" fmla="*/ 21 w 53"/>
                  <a:gd name="T1" fmla="*/ 33 h 54"/>
                  <a:gd name="T2" fmla="*/ 41 w 53"/>
                  <a:gd name="T3" fmla="*/ 33 h 54"/>
                  <a:gd name="T4" fmla="*/ 44 w 53"/>
                  <a:gd name="T5" fmla="*/ 33 h 54"/>
                  <a:gd name="T6" fmla="*/ 52 w 53"/>
                  <a:gd name="T7" fmla="*/ 44 h 54"/>
                  <a:gd name="T8" fmla="*/ 42 w 53"/>
                  <a:gd name="T9" fmla="*/ 54 h 54"/>
                  <a:gd name="T10" fmla="*/ 11 w 53"/>
                  <a:gd name="T11" fmla="*/ 54 h 54"/>
                  <a:gd name="T12" fmla="*/ 0 w 53"/>
                  <a:gd name="T13" fmla="*/ 43 h 54"/>
                  <a:gd name="T14" fmla="*/ 0 w 53"/>
                  <a:gd name="T15" fmla="*/ 12 h 54"/>
                  <a:gd name="T16" fmla="*/ 8 w 53"/>
                  <a:gd name="T17" fmla="*/ 2 h 54"/>
                  <a:gd name="T18" fmla="*/ 21 w 53"/>
                  <a:gd name="T19" fmla="*/ 12 h 54"/>
                  <a:gd name="T20" fmla="*/ 21 w 53"/>
                  <a:gd name="T21" fmla="*/ 32 h 54"/>
                  <a:gd name="T22" fmla="*/ 21 w 53"/>
                  <a:gd name="T2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4">
                    <a:moveTo>
                      <a:pt x="21" y="33"/>
                    </a:moveTo>
                    <a:cubicBezTo>
                      <a:pt x="28" y="33"/>
                      <a:pt x="35" y="33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9" y="34"/>
                      <a:pt x="53" y="39"/>
                      <a:pt x="52" y="44"/>
                    </a:cubicBezTo>
                    <a:cubicBezTo>
                      <a:pt x="51" y="50"/>
                      <a:pt x="47" y="54"/>
                      <a:pt x="42" y="54"/>
                    </a:cubicBezTo>
                    <a:cubicBezTo>
                      <a:pt x="31" y="54"/>
                      <a:pt x="2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33"/>
                      <a:pt x="0" y="23"/>
                      <a:pt x="0" y="12"/>
                    </a:cubicBezTo>
                    <a:cubicBezTo>
                      <a:pt x="0" y="7"/>
                      <a:pt x="4" y="3"/>
                      <a:pt x="8" y="2"/>
                    </a:cubicBezTo>
                    <a:cubicBezTo>
                      <a:pt x="15" y="0"/>
                      <a:pt x="21" y="5"/>
                      <a:pt x="21" y="12"/>
                    </a:cubicBezTo>
                    <a:cubicBezTo>
                      <a:pt x="21" y="19"/>
                      <a:pt x="21" y="25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536352" y="2801208"/>
              <a:ext cx="1395400" cy="23082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获得帮助，无论发生何种损伤，都应该尽快进行医疗。把受伤者及时送到医务处或急救站、急诊室，如果救治及时，可以很好的恢复。治疗同时进行手部功能锻炼，帮助功能恢复 。</a:t>
              </a:r>
            </a:p>
          </p:txBody>
        </p:sp>
      </p:grpSp>
      <p:grpSp>
        <p:nvGrpSpPr>
          <p:cNvPr id="64515" name="组合 33"/>
          <p:cNvGrpSpPr>
            <a:grpSpLocks/>
          </p:cNvGrpSpPr>
          <p:nvPr/>
        </p:nvGrpSpPr>
        <p:grpSpPr bwMode="auto"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35" name="矩形 11">
              <a:extLst>
                <a:ext uri="{FF2B5EF4-FFF2-40B4-BE49-F238E27FC236}">
                  <a16:creationId xmlns="" xmlns:a16="http://schemas.microsoft.com/office/drawing/2014/main" id="{232AE6D9-9D7D-4AFE-A6ED-926964FB9EDD}"/>
                </a:ext>
              </a:extLst>
            </p:cNvPr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B617BE6A-264E-4BD2-B19E-D945BBE6F497}"/>
                </a:ext>
              </a:extLst>
            </p:cNvPr>
            <p:cNvSpPr txBox="1"/>
            <p:nvPr/>
          </p:nvSpPr>
          <p:spPr>
            <a:xfrm>
              <a:off x="437515" y="529390"/>
              <a:ext cx="3327075" cy="461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六、手部伤害的急救</a:t>
              </a: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4563" y="260350"/>
            <a:ext cx="4568825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26"/>
          <p:cNvSpPr txBox="1">
            <a:spLocks noChangeArrowheads="1"/>
          </p:cNvSpPr>
          <p:nvPr/>
        </p:nvSpPr>
        <p:spPr bwMode="auto">
          <a:xfrm>
            <a:off x="1211263" y="3333750"/>
            <a:ext cx="5724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 eaLnBrk="1" hangingPunct="1"/>
            <a:r>
              <a:rPr lang="zh-CN" altLang="en-US" sz="4800">
                <a:solidFill>
                  <a:srgbClr val="595959"/>
                </a:solidFill>
                <a:latin typeface="Microsoft YaHei" pitchFamily="34" charset="-122"/>
              </a:rPr>
              <a:t>演讲完毕，谢谢观看</a:t>
            </a:r>
          </a:p>
        </p:txBody>
      </p:sp>
    </p:spTree>
  </p:cSld>
  <p:clrMapOvr>
    <a:masterClrMapping/>
  </p:clrMapOvr>
  <p:transition spd="med" advClick="0" advTm="6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201738" y="1685925"/>
            <a:ext cx="1382712" cy="133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74725" y="0"/>
            <a:ext cx="1298575" cy="2678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TextBox 148"/>
          <p:cNvSpPr txBox="1"/>
          <p:nvPr/>
        </p:nvSpPr>
        <p:spPr>
          <a:xfrm>
            <a:off x="1133475" y="644525"/>
            <a:ext cx="1012825" cy="1498600"/>
          </a:xfrm>
          <a:prstGeom prst="rect">
            <a:avLst/>
          </a:prstGeom>
          <a:noFill/>
        </p:spPr>
        <p:txBody>
          <a:bodyPr vert="eaVert" lIns="86697" tIns="43348" rIns="86697" bIns="43348">
            <a:spAutoFit/>
          </a:bodyPr>
          <a:lstStyle/>
          <a:p>
            <a:pPr algn="ctr" defTabSz="121832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33" cap="all" spc="284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533" cap="all" spc="284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148"/>
          <p:cNvSpPr txBox="1"/>
          <p:nvPr/>
        </p:nvSpPr>
        <p:spPr>
          <a:xfrm>
            <a:off x="565150" y="2143125"/>
            <a:ext cx="1477963" cy="534988"/>
          </a:xfrm>
          <a:prstGeom prst="rect">
            <a:avLst/>
          </a:prstGeom>
          <a:noFill/>
        </p:spPr>
        <p:txBody>
          <a:bodyPr lIns="86697" tIns="43348" rIns="86697" bIns="43348">
            <a:spAutoFit/>
          </a:bodyPr>
          <a:lstStyle/>
          <a:p>
            <a:pPr algn="ctr" defTabSz="121832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67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2667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ontent</a:t>
            </a:r>
            <a:endParaRPr lang="zh-CN" altLang="en-US" sz="2667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ïşḻïďê-Arrow: Pentagon 23"/>
          <p:cNvSpPr/>
          <p:nvPr/>
        </p:nvSpPr>
        <p:spPr>
          <a:xfrm>
            <a:off x="3468688" y="973138"/>
            <a:ext cx="608012" cy="3651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>
                <a:solidFill>
                  <a:prstClr val="whit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ïşḻïďê-Rectangle 24"/>
          <p:cNvSpPr/>
          <p:nvPr/>
        </p:nvSpPr>
        <p:spPr>
          <a:xfrm>
            <a:off x="4129088" y="795338"/>
            <a:ext cx="4849812" cy="700087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3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讲在前面</a:t>
            </a:r>
            <a:endParaRPr lang="zh-CN" altLang="en-US" sz="2133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ïşḻïďê-Arrow: Pentagon 25"/>
          <p:cNvSpPr/>
          <p:nvPr/>
        </p:nvSpPr>
        <p:spPr>
          <a:xfrm>
            <a:off x="3468688" y="1820863"/>
            <a:ext cx="608012" cy="363537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>
                <a:solidFill>
                  <a:prstClr val="whit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" name="ïşḻïďê-Rectangle 26"/>
          <p:cNvSpPr/>
          <p:nvPr/>
        </p:nvSpPr>
        <p:spPr>
          <a:xfrm>
            <a:off x="4129088" y="1641475"/>
            <a:ext cx="3732212" cy="700088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3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手部损伤的预防</a:t>
            </a:r>
            <a:endParaRPr lang="zh-CN" altLang="en-US" sz="2133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ïşḻïďê-Arrow: Pentagon 27"/>
          <p:cNvSpPr/>
          <p:nvPr/>
        </p:nvSpPr>
        <p:spPr>
          <a:xfrm>
            <a:off x="3468688" y="2698750"/>
            <a:ext cx="608012" cy="36353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>
                <a:solidFill>
                  <a:prstClr val="whit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" name="ïşḻïďê-Rectangle 28"/>
          <p:cNvSpPr/>
          <p:nvPr/>
        </p:nvSpPr>
        <p:spPr>
          <a:xfrm>
            <a:off x="4129088" y="2519363"/>
            <a:ext cx="3171825" cy="700087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3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手部损伤的危险区</a:t>
            </a:r>
            <a:endParaRPr lang="zh-CN" altLang="en-US" sz="2133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276" name="组合 1"/>
          <p:cNvGrpSpPr>
            <a:grpSpLocks/>
          </p:cNvGrpSpPr>
          <p:nvPr/>
        </p:nvGrpSpPr>
        <p:grpSpPr bwMode="auto">
          <a:xfrm>
            <a:off x="3468688" y="3427413"/>
            <a:ext cx="3654425" cy="698500"/>
            <a:chOff x="3469323" y="4181589"/>
            <a:chExt cx="3654285" cy="699793"/>
          </a:xfrm>
        </p:grpSpPr>
        <p:sp>
          <p:nvSpPr>
            <p:cNvPr id="9" name="ïşḻïďê-Arrow: Pentagon 29"/>
            <p:cNvSpPr/>
            <p:nvPr/>
          </p:nvSpPr>
          <p:spPr>
            <a:xfrm>
              <a:off x="3469323" y="4361308"/>
              <a:ext cx="607989" cy="36262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íślíḋè-Rectangle 30"/>
            <p:cNvSpPr/>
            <p:nvPr/>
          </p:nvSpPr>
          <p:spPr>
            <a:xfrm>
              <a:off x="4129698" y="4181589"/>
              <a:ext cx="2993910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33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手部安全防护原则</a:t>
              </a:r>
              <a:endParaRPr lang="zh-CN" altLang="en-US" sz="2133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277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4425" y="376238"/>
            <a:ext cx="4514850" cy="692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8" name="组合 17"/>
          <p:cNvGrpSpPr>
            <a:grpSpLocks/>
          </p:cNvGrpSpPr>
          <p:nvPr/>
        </p:nvGrpSpPr>
        <p:grpSpPr bwMode="auto">
          <a:xfrm>
            <a:off x="3468688" y="4268788"/>
            <a:ext cx="3654425" cy="700087"/>
            <a:chOff x="3469323" y="4181589"/>
            <a:chExt cx="3654285" cy="699793"/>
          </a:xfrm>
        </p:grpSpPr>
        <p:sp>
          <p:nvSpPr>
            <p:cNvPr id="19" name="ïşḻïďê-Arrow: Pentagon 29">
              <a:extLst>
                <a:ext uri="{FF2B5EF4-FFF2-40B4-BE49-F238E27FC236}">
                  <a16:creationId xmlns="" xmlns:a16="http://schemas.microsoft.com/office/drawing/2014/main" id="{EAA39F2D-9201-4DB7-92FE-739283E75C15}"/>
                </a:ext>
              </a:extLst>
            </p:cNvPr>
            <p:cNvSpPr/>
            <p:nvPr/>
          </p:nvSpPr>
          <p:spPr>
            <a:xfrm>
              <a:off x="3469323" y="4360901"/>
              <a:ext cx="607989" cy="363385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>
                  <a:solidFill>
                    <a:prstClr val="white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0" name="íślíḋè-Rectangle 30">
              <a:extLst>
                <a:ext uri="{FF2B5EF4-FFF2-40B4-BE49-F238E27FC236}">
                  <a16:creationId xmlns="" xmlns:a16="http://schemas.microsoft.com/office/drawing/2014/main" id="{24DD0D9A-A2C7-45A4-B7D9-58FFC82E1126}"/>
                </a:ext>
              </a:extLst>
            </p:cNvPr>
            <p:cNvSpPr/>
            <p:nvPr/>
          </p:nvSpPr>
          <p:spPr>
            <a:xfrm>
              <a:off x="4129698" y="4181589"/>
              <a:ext cx="2993910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33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手部安全防护用品</a:t>
              </a:r>
              <a:endParaRPr lang="zh-CN" altLang="en-US" sz="2133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279" name="组合 20"/>
          <p:cNvGrpSpPr>
            <a:grpSpLocks/>
          </p:cNvGrpSpPr>
          <p:nvPr/>
        </p:nvGrpSpPr>
        <p:grpSpPr bwMode="auto">
          <a:xfrm>
            <a:off x="3468688" y="5097463"/>
            <a:ext cx="3654425" cy="700087"/>
            <a:chOff x="3469323" y="4181589"/>
            <a:chExt cx="3654285" cy="699793"/>
          </a:xfrm>
        </p:grpSpPr>
        <p:sp>
          <p:nvSpPr>
            <p:cNvPr id="22" name="ïşḻïďê-Arrow: Pentagon 29">
              <a:extLst>
                <a:ext uri="{FF2B5EF4-FFF2-40B4-BE49-F238E27FC236}">
                  <a16:creationId xmlns="" xmlns:a16="http://schemas.microsoft.com/office/drawing/2014/main" id="{D239F9DC-96FE-4684-A015-1324E77A73B2}"/>
                </a:ext>
              </a:extLst>
            </p:cNvPr>
            <p:cNvSpPr/>
            <p:nvPr/>
          </p:nvSpPr>
          <p:spPr>
            <a:xfrm>
              <a:off x="3469323" y="4360901"/>
              <a:ext cx="607989" cy="363385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>
                  <a:solidFill>
                    <a:prstClr val="white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3" name="íślíḋè-Rectangle 30">
              <a:extLst>
                <a:ext uri="{FF2B5EF4-FFF2-40B4-BE49-F238E27FC236}">
                  <a16:creationId xmlns="" xmlns:a16="http://schemas.microsoft.com/office/drawing/2014/main" id="{D0E64CA5-0E33-4A66-B4BB-ACDCD3A1599A}"/>
                </a:ext>
              </a:extLst>
            </p:cNvPr>
            <p:cNvSpPr/>
            <p:nvPr/>
          </p:nvSpPr>
          <p:spPr>
            <a:xfrm>
              <a:off x="4129698" y="4181589"/>
              <a:ext cx="2993910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33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手部伤害的急救</a:t>
              </a:r>
              <a:endParaRPr lang="zh-CN" altLang="en-US" sz="2133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33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133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54688" y="3117850"/>
            <a:ext cx="3759200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7" b="1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讲在前面</a:t>
            </a:r>
            <a:endParaRPr lang="zh-CN" altLang="en-US" sz="1467" b="1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8" y="2633663"/>
            <a:ext cx="4117976" cy="293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411" name="组合 3"/>
          <p:cNvGrpSpPr>
            <a:grpSpLocks/>
          </p:cNvGrpSpPr>
          <p:nvPr/>
        </p:nvGrpSpPr>
        <p:grpSpPr bwMode="auto">
          <a:xfrm>
            <a:off x="581025" y="288925"/>
            <a:ext cx="11029950" cy="6569075"/>
            <a:chOff x="959358" y="289668"/>
            <a:chExt cx="11030691" cy="6568332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2443327" cy="1096839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6311231" y="4115063"/>
              <a:ext cx="576198" cy="538198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140" y="529354"/>
              <a:ext cx="2136919" cy="461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一、讲在前面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151459" y="1745241"/>
              <a:ext cx="6440920" cy="2265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572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手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和手指是全身最易受伤害的部位之一，据国家安全委员会统计数据，每年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大约有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万起事故是关于手受重伤，压伤，撕裂或烫伤的，手受伤事故大约占全部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工伤事故的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。一般情况下，手的伤害虽不会危及生命，但可导致终生残疾，丧失劳动和生活的能力。所以手的保护是职业安全非常重要的一环，降低手部伤害事故将能大幅度降低事故率。 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151459" y="4043681"/>
              <a:ext cx="6440920" cy="18952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572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我国珠三角里，有无数家名称为“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XX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手指医院”的个体治疗机构，就在这个小小的三角形地区里，平均每年发生的断指事故至少在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30000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起以上，被工厂机器截断的手指至少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40000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根；每家经营超过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年的手指医院都接待了至少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4000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例手术，平均每天、每家医院会做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例断指再植手术。 </a:t>
              </a:r>
            </a:p>
          </p:txBody>
        </p:sp>
        <p:sp>
          <p:nvSpPr>
            <p:cNvPr id="13" name="ísḷíḑè">
              <a:extLst>
                <a:ext uri="{FF2B5EF4-FFF2-40B4-BE49-F238E27FC236}">
                  <a16:creationId xmlns="" xmlns:a16="http://schemas.microsoft.com/office/drawing/2014/main" id="{9B3F8510-A57B-4364-BBEB-FEE80BF8A52A}"/>
                </a:ext>
              </a:extLst>
            </p:cNvPr>
            <p:cNvSpPr/>
            <p:nvPr/>
          </p:nvSpPr>
          <p:spPr bwMode="auto">
            <a:xfrm>
              <a:off x="8292514" y="1143646"/>
              <a:ext cx="3697535" cy="5714354"/>
            </a:xfrm>
            <a:custGeom>
              <a:avLst/>
              <a:gdLst>
                <a:gd name="T0" fmla="*/ 179 w 1208"/>
                <a:gd name="T1" fmla="*/ 1688 h 1871"/>
                <a:gd name="T2" fmla="*/ 202 w 1208"/>
                <a:gd name="T3" fmla="*/ 1722 h 1871"/>
                <a:gd name="T4" fmla="*/ 213 w 1208"/>
                <a:gd name="T5" fmla="*/ 1871 h 1871"/>
                <a:gd name="T6" fmla="*/ 1031 w 1208"/>
                <a:gd name="T7" fmla="*/ 1871 h 1871"/>
                <a:gd name="T8" fmla="*/ 1055 w 1208"/>
                <a:gd name="T9" fmla="*/ 1729 h 1871"/>
                <a:gd name="T10" fmla="*/ 1100 w 1208"/>
                <a:gd name="T11" fmla="*/ 1530 h 1871"/>
                <a:gd name="T12" fmla="*/ 1167 w 1208"/>
                <a:gd name="T13" fmla="*/ 1351 h 1871"/>
                <a:gd name="T14" fmla="*/ 1196 w 1208"/>
                <a:gd name="T15" fmla="*/ 1037 h 1871"/>
                <a:gd name="T16" fmla="*/ 1100 w 1208"/>
                <a:gd name="T17" fmla="*/ 823 h 1871"/>
                <a:gd name="T18" fmla="*/ 945 w 1208"/>
                <a:gd name="T19" fmla="*/ 690 h 1871"/>
                <a:gd name="T20" fmla="*/ 925 w 1208"/>
                <a:gd name="T21" fmla="*/ 639 h 1871"/>
                <a:gd name="T22" fmla="*/ 890 w 1208"/>
                <a:gd name="T23" fmla="*/ 576 h 1871"/>
                <a:gd name="T24" fmla="*/ 949 w 1208"/>
                <a:gd name="T25" fmla="*/ 452 h 1871"/>
                <a:gd name="T26" fmla="*/ 925 w 1208"/>
                <a:gd name="T27" fmla="*/ 121 h 1871"/>
                <a:gd name="T28" fmla="*/ 810 w 1208"/>
                <a:gd name="T29" fmla="*/ 28 h 1871"/>
                <a:gd name="T30" fmla="*/ 796 w 1208"/>
                <a:gd name="T31" fmla="*/ 24 h 1871"/>
                <a:gd name="T32" fmla="*/ 733 w 1208"/>
                <a:gd name="T33" fmla="*/ 8 h 1871"/>
                <a:gd name="T34" fmla="*/ 508 w 1208"/>
                <a:gd name="T35" fmla="*/ 56 h 1871"/>
                <a:gd name="T36" fmla="*/ 386 w 1208"/>
                <a:gd name="T37" fmla="*/ 160 h 1871"/>
                <a:gd name="T38" fmla="*/ 402 w 1208"/>
                <a:gd name="T39" fmla="*/ 190 h 1871"/>
                <a:gd name="T40" fmla="*/ 396 w 1208"/>
                <a:gd name="T41" fmla="*/ 263 h 1871"/>
                <a:gd name="T42" fmla="*/ 410 w 1208"/>
                <a:gd name="T43" fmla="*/ 426 h 1871"/>
                <a:gd name="T44" fmla="*/ 386 w 1208"/>
                <a:gd name="T45" fmla="*/ 527 h 1871"/>
                <a:gd name="T46" fmla="*/ 418 w 1208"/>
                <a:gd name="T47" fmla="*/ 588 h 1871"/>
                <a:gd name="T48" fmla="*/ 226 w 1208"/>
                <a:gd name="T49" fmla="*/ 673 h 1871"/>
                <a:gd name="T50" fmla="*/ 153 w 1208"/>
                <a:gd name="T51" fmla="*/ 963 h 1871"/>
                <a:gd name="T52" fmla="*/ 120 w 1208"/>
                <a:gd name="T53" fmla="*/ 1022 h 1871"/>
                <a:gd name="T54" fmla="*/ 106 w 1208"/>
                <a:gd name="T55" fmla="*/ 1057 h 1871"/>
                <a:gd name="T56" fmla="*/ 6 w 1208"/>
                <a:gd name="T57" fmla="*/ 1371 h 1871"/>
                <a:gd name="T58" fmla="*/ 175 w 1208"/>
                <a:gd name="T59" fmla="*/ 1664 h 1871"/>
                <a:gd name="T60" fmla="*/ 326 w 1208"/>
                <a:gd name="T61" fmla="*/ 888 h 1871"/>
                <a:gd name="T62" fmla="*/ 373 w 1208"/>
                <a:gd name="T63" fmla="*/ 811 h 1871"/>
                <a:gd name="T64" fmla="*/ 441 w 1208"/>
                <a:gd name="T65" fmla="*/ 773 h 1871"/>
                <a:gd name="T66" fmla="*/ 484 w 1208"/>
                <a:gd name="T67" fmla="*/ 746 h 1871"/>
                <a:gd name="T68" fmla="*/ 526 w 1208"/>
                <a:gd name="T69" fmla="*/ 718 h 1871"/>
                <a:gd name="T70" fmla="*/ 569 w 1208"/>
                <a:gd name="T71" fmla="*/ 738 h 1871"/>
                <a:gd name="T72" fmla="*/ 453 w 1208"/>
                <a:gd name="T73" fmla="*/ 813 h 1871"/>
                <a:gd name="T74" fmla="*/ 341 w 1208"/>
                <a:gd name="T75" fmla="*/ 911 h 1871"/>
                <a:gd name="T76" fmla="*/ 300 w 1208"/>
                <a:gd name="T77" fmla="*/ 998 h 1871"/>
                <a:gd name="T78" fmla="*/ 261 w 1208"/>
                <a:gd name="T79" fmla="*/ 1014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1871">
                  <a:moveTo>
                    <a:pt x="175" y="1664"/>
                  </a:moveTo>
                  <a:cubicBezTo>
                    <a:pt x="179" y="1668"/>
                    <a:pt x="181" y="1678"/>
                    <a:pt x="179" y="1688"/>
                  </a:cubicBezTo>
                  <a:cubicBezTo>
                    <a:pt x="177" y="1696"/>
                    <a:pt x="177" y="1704"/>
                    <a:pt x="175" y="1716"/>
                  </a:cubicBezTo>
                  <a:cubicBezTo>
                    <a:pt x="181" y="1716"/>
                    <a:pt x="190" y="1720"/>
                    <a:pt x="202" y="1722"/>
                  </a:cubicBezTo>
                  <a:cubicBezTo>
                    <a:pt x="212" y="1725"/>
                    <a:pt x="220" y="1727"/>
                    <a:pt x="226" y="1727"/>
                  </a:cubicBezTo>
                  <a:cubicBezTo>
                    <a:pt x="224" y="1758"/>
                    <a:pt x="220" y="1806"/>
                    <a:pt x="213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5" y="1856"/>
                    <a:pt x="1039" y="1846"/>
                    <a:pt x="1041" y="1842"/>
                  </a:cubicBezTo>
                  <a:cubicBezTo>
                    <a:pt x="1045" y="1818"/>
                    <a:pt x="1051" y="1781"/>
                    <a:pt x="1055" y="1729"/>
                  </a:cubicBezTo>
                  <a:cubicBezTo>
                    <a:pt x="1059" y="1676"/>
                    <a:pt x="1065" y="1639"/>
                    <a:pt x="1071" y="1615"/>
                  </a:cubicBezTo>
                  <a:cubicBezTo>
                    <a:pt x="1076" y="1593"/>
                    <a:pt x="1086" y="1564"/>
                    <a:pt x="1100" y="1530"/>
                  </a:cubicBezTo>
                  <a:cubicBezTo>
                    <a:pt x="1123" y="1471"/>
                    <a:pt x="1135" y="1440"/>
                    <a:pt x="1135" y="1440"/>
                  </a:cubicBezTo>
                  <a:cubicBezTo>
                    <a:pt x="1155" y="1382"/>
                    <a:pt x="1165" y="1351"/>
                    <a:pt x="1167" y="1351"/>
                  </a:cubicBezTo>
                  <a:cubicBezTo>
                    <a:pt x="1180" y="1319"/>
                    <a:pt x="1194" y="1294"/>
                    <a:pt x="1208" y="1278"/>
                  </a:cubicBezTo>
                  <a:cubicBezTo>
                    <a:pt x="1206" y="1164"/>
                    <a:pt x="1202" y="1083"/>
                    <a:pt x="1196" y="1037"/>
                  </a:cubicBezTo>
                  <a:cubicBezTo>
                    <a:pt x="1188" y="957"/>
                    <a:pt x="1167" y="899"/>
                    <a:pt x="1135" y="856"/>
                  </a:cubicBezTo>
                  <a:cubicBezTo>
                    <a:pt x="1129" y="848"/>
                    <a:pt x="1116" y="836"/>
                    <a:pt x="1100" y="823"/>
                  </a:cubicBezTo>
                  <a:cubicBezTo>
                    <a:pt x="1080" y="805"/>
                    <a:pt x="1067" y="793"/>
                    <a:pt x="1061" y="787"/>
                  </a:cubicBezTo>
                  <a:cubicBezTo>
                    <a:pt x="1014" y="740"/>
                    <a:pt x="976" y="708"/>
                    <a:pt x="945" y="690"/>
                  </a:cubicBezTo>
                  <a:cubicBezTo>
                    <a:pt x="945" y="681"/>
                    <a:pt x="939" y="665"/>
                    <a:pt x="927" y="645"/>
                  </a:cubicBezTo>
                  <a:cubicBezTo>
                    <a:pt x="927" y="643"/>
                    <a:pt x="925" y="641"/>
                    <a:pt x="925" y="639"/>
                  </a:cubicBezTo>
                  <a:cubicBezTo>
                    <a:pt x="912" y="614"/>
                    <a:pt x="904" y="594"/>
                    <a:pt x="904" y="580"/>
                  </a:cubicBezTo>
                  <a:cubicBezTo>
                    <a:pt x="900" y="576"/>
                    <a:pt x="896" y="576"/>
                    <a:pt x="890" y="576"/>
                  </a:cubicBezTo>
                  <a:cubicBezTo>
                    <a:pt x="886" y="576"/>
                    <a:pt x="880" y="574"/>
                    <a:pt x="871" y="574"/>
                  </a:cubicBezTo>
                  <a:cubicBezTo>
                    <a:pt x="906" y="549"/>
                    <a:pt x="931" y="509"/>
                    <a:pt x="949" y="452"/>
                  </a:cubicBezTo>
                  <a:cubicBezTo>
                    <a:pt x="965" y="397"/>
                    <a:pt x="971" y="340"/>
                    <a:pt x="967" y="280"/>
                  </a:cubicBezTo>
                  <a:cubicBezTo>
                    <a:pt x="963" y="217"/>
                    <a:pt x="949" y="162"/>
                    <a:pt x="925" y="121"/>
                  </a:cubicBezTo>
                  <a:cubicBezTo>
                    <a:pt x="896" y="73"/>
                    <a:pt x="859" y="44"/>
                    <a:pt x="812" y="36"/>
                  </a:cubicBezTo>
                  <a:cubicBezTo>
                    <a:pt x="806" y="36"/>
                    <a:pt x="806" y="32"/>
                    <a:pt x="810" y="28"/>
                  </a:cubicBezTo>
                  <a:cubicBezTo>
                    <a:pt x="812" y="24"/>
                    <a:pt x="812" y="22"/>
                    <a:pt x="808" y="22"/>
                  </a:cubicBezTo>
                  <a:cubicBezTo>
                    <a:pt x="802" y="20"/>
                    <a:pt x="798" y="20"/>
                    <a:pt x="796" y="24"/>
                  </a:cubicBezTo>
                  <a:cubicBezTo>
                    <a:pt x="794" y="28"/>
                    <a:pt x="792" y="32"/>
                    <a:pt x="790" y="32"/>
                  </a:cubicBezTo>
                  <a:cubicBezTo>
                    <a:pt x="782" y="22"/>
                    <a:pt x="763" y="14"/>
                    <a:pt x="733" y="8"/>
                  </a:cubicBezTo>
                  <a:cubicBezTo>
                    <a:pt x="706" y="2"/>
                    <a:pt x="680" y="0"/>
                    <a:pt x="657" y="0"/>
                  </a:cubicBezTo>
                  <a:cubicBezTo>
                    <a:pt x="614" y="6"/>
                    <a:pt x="565" y="24"/>
                    <a:pt x="508" y="56"/>
                  </a:cubicBezTo>
                  <a:cubicBezTo>
                    <a:pt x="477" y="75"/>
                    <a:pt x="437" y="99"/>
                    <a:pt x="386" y="129"/>
                  </a:cubicBezTo>
                  <a:cubicBezTo>
                    <a:pt x="390" y="140"/>
                    <a:pt x="388" y="150"/>
                    <a:pt x="386" y="160"/>
                  </a:cubicBezTo>
                  <a:cubicBezTo>
                    <a:pt x="382" y="166"/>
                    <a:pt x="377" y="174"/>
                    <a:pt x="373" y="190"/>
                  </a:cubicBezTo>
                  <a:cubicBezTo>
                    <a:pt x="384" y="192"/>
                    <a:pt x="394" y="192"/>
                    <a:pt x="402" y="190"/>
                  </a:cubicBezTo>
                  <a:cubicBezTo>
                    <a:pt x="412" y="186"/>
                    <a:pt x="418" y="186"/>
                    <a:pt x="420" y="186"/>
                  </a:cubicBezTo>
                  <a:cubicBezTo>
                    <a:pt x="416" y="202"/>
                    <a:pt x="408" y="229"/>
                    <a:pt x="396" y="263"/>
                  </a:cubicBezTo>
                  <a:cubicBezTo>
                    <a:pt x="388" y="292"/>
                    <a:pt x="386" y="324"/>
                    <a:pt x="386" y="353"/>
                  </a:cubicBezTo>
                  <a:cubicBezTo>
                    <a:pt x="414" y="369"/>
                    <a:pt x="422" y="393"/>
                    <a:pt x="410" y="426"/>
                  </a:cubicBezTo>
                  <a:cubicBezTo>
                    <a:pt x="404" y="444"/>
                    <a:pt x="390" y="472"/>
                    <a:pt x="369" y="511"/>
                  </a:cubicBezTo>
                  <a:cubicBezTo>
                    <a:pt x="369" y="519"/>
                    <a:pt x="375" y="523"/>
                    <a:pt x="386" y="527"/>
                  </a:cubicBezTo>
                  <a:cubicBezTo>
                    <a:pt x="390" y="529"/>
                    <a:pt x="398" y="531"/>
                    <a:pt x="412" y="531"/>
                  </a:cubicBezTo>
                  <a:cubicBezTo>
                    <a:pt x="412" y="556"/>
                    <a:pt x="414" y="574"/>
                    <a:pt x="418" y="588"/>
                  </a:cubicBezTo>
                  <a:cubicBezTo>
                    <a:pt x="422" y="596"/>
                    <a:pt x="431" y="608"/>
                    <a:pt x="443" y="625"/>
                  </a:cubicBezTo>
                  <a:cubicBezTo>
                    <a:pt x="367" y="608"/>
                    <a:pt x="296" y="625"/>
                    <a:pt x="226" y="673"/>
                  </a:cubicBezTo>
                  <a:cubicBezTo>
                    <a:pt x="218" y="698"/>
                    <a:pt x="206" y="744"/>
                    <a:pt x="194" y="815"/>
                  </a:cubicBezTo>
                  <a:cubicBezTo>
                    <a:pt x="181" y="884"/>
                    <a:pt x="167" y="933"/>
                    <a:pt x="153" y="963"/>
                  </a:cubicBezTo>
                  <a:cubicBezTo>
                    <a:pt x="149" y="972"/>
                    <a:pt x="143" y="984"/>
                    <a:pt x="132" y="1002"/>
                  </a:cubicBezTo>
                  <a:cubicBezTo>
                    <a:pt x="128" y="1010"/>
                    <a:pt x="124" y="1016"/>
                    <a:pt x="120" y="1022"/>
                  </a:cubicBezTo>
                  <a:cubicBezTo>
                    <a:pt x="116" y="1030"/>
                    <a:pt x="112" y="1039"/>
                    <a:pt x="110" y="1045"/>
                  </a:cubicBezTo>
                  <a:cubicBezTo>
                    <a:pt x="108" y="1049"/>
                    <a:pt x="108" y="1053"/>
                    <a:pt x="106" y="1057"/>
                  </a:cubicBezTo>
                  <a:cubicBezTo>
                    <a:pt x="73" y="1134"/>
                    <a:pt x="53" y="1181"/>
                    <a:pt x="47" y="1201"/>
                  </a:cubicBezTo>
                  <a:cubicBezTo>
                    <a:pt x="24" y="1262"/>
                    <a:pt x="10" y="1319"/>
                    <a:pt x="6" y="1371"/>
                  </a:cubicBezTo>
                  <a:cubicBezTo>
                    <a:pt x="0" y="1457"/>
                    <a:pt x="8" y="1528"/>
                    <a:pt x="26" y="1578"/>
                  </a:cubicBezTo>
                  <a:cubicBezTo>
                    <a:pt x="55" y="1647"/>
                    <a:pt x="104" y="1676"/>
                    <a:pt x="175" y="1664"/>
                  </a:cubicBezTo>
                  <a:close/>
                  <a:moveTo>
                    <a:pt x="296" y="917"/>
                  </a:moveTo>
                  <a:cubicBezTo>
                    <a:pt x="300" y="911"/>
                    <a:pt x="312" y="901"/>
                    <a:pt x="326" y="888"/>
                  </a:cubicBezTo>
                  <a:cubicBezTo>
                    <a:pt x="341" y="876"/>
                    <a:pt x="351" y="864"/>
                    <a:pt x="357" y="856"/>
                  </a:cubicBezTo>
                  <a:cubicBezTo>
                    <a:pt x="363" y="846"/>
                    <a:pt x="369" y="832"/>
                    <a:pt x="373" y="811"/>
                  </a:cubicBezTo>
                  <a:cubicBezTo>
                    <a:pt x="379" y="789"/>
                    <a:pt x="386" y="773"/>
                    <a:pt x="390" y="763"/>
                  </a:cubicBezTo>
                  <a:cubicBezTo>
                    <a:pt x="410" y="771"/>
                    <a:pt x="426" y="775"/>
                    <a:pt x="441" y="773"/>
                  </a:cubicBezTo>
                  <a:cubicBezTo>
                    <a:pt x="455" y="771"/>
                    <a:pt x="471" y="767"/>
                    <a:pt x="490" y="759"/>
                  </a:cubicBezTo>
                  <a:cubicBezTo>
                    <a:pt x="490" y="754"/>
                    <a:pt x="488" y="750"/>
                    <a:pt x="484" y="746"/>
                  </a:cubicBezTo>
                  <a:cubicBezTo>
                    <a:pt x="479" y="742"/>
                    <a:pt x="479" y="738"/>
                    <a:pt x="479" y="734"/>
                  </a:cubicBezTo>
                  <a:cubicBezTo>
                    <a:pt x="494" y="738"/>
                    <a:pt x="510" y="734"/>
                    <a:pt x="526" y="718"/>
                  </a:cubicBezTo>
                  <a:cubicBezTo>
                    <a:pt x="545" y="704"/>
                    <a:pt x="561" y="700"/>
                    <a:pt x="575" y="706"/>
                  </a:cubicBezTo>
                  <a:cubicBezTo>
                    <a:pt x="577" y="714"/>
                    <a:pt x="577" y="726"/>
                    <a:pt x="569" y="738"/>
                  </a:cubicBezTo>
                  <a:cubicBezTo>
                    <a:pt x="559" y="754"/>
                    <a:pt x="555" y="765"/>
                    <a:pt x="553" y="767"/>
                  </a:cubicBezTo>
                  <a:cubicBezTo>
                    <a:pt x="543" y="775"/>
                    <a:pt x="508" y="791"/>
                    <a:pt x="453" y="813"/>
                  </a:cubicBezTo>
                  <a:cubicBezTo>
                    <a:pt x="410" y="832"/>
                    <a:pt x="382" y="850"/>
                    <a:pt x="365" y="870"/>
                  </a:cubicBezTo>
                  <a:cubicBezTo>
                    <a:pt x="357" y="878"/>
                    <a:pt x="351" y="892"/>
                    <a:pt x="341" y="911"/>
                  </a:cubicBezTo>
                  <a:cubicBezTo>
                    <a:pt x="333" y="929"/>
                    <a:pt x="324" y="943"/>
                    <a:pt x="316" y="951"/>
                  </a:cubicBezTo>
                  <a:cubicBezTo>
                    <a:pt x="314" y="968"/>
                    <a:pt x="308" y="984"/>
                    <a:pt x="300" y="998"/>
                  </a:cubicBezTo>
                  <a:cubicBezTo>
                    <a:pt x="296" y="1008"/>
                    <a:pt x="286" y="1020"/>
                    <a:pt x="275" y="1037"/>
                  </a:cubicBezTo>
                  <a:cubicBezTo>
                    <a:pt x="267" y="1030"/>
                    <a:pt x="263" y="1022"/>
                    <a:pt x="261" y="1014"/>
                  </a:cubicBezTo>
                  <a:cubicBezTo>
                    <a:pt x="253" y="990"/>
                    <a:pt x="265" y="957"/>
                    <a:pt x="296" y="9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ïṧļïďè">
              <a:extLst>
                <a:ext uri="{FF2B5EF4-FFF2-40B4-BE49-F238E27FC236}">
                  <a16:creationId xmlns="" xmlns:a16="http://schemas.microsoft.com/office/drawing/2014/main" id="{589B2F3F-CB70-4BE7-9B56-7A19A1F0455B}"/>
                </a:ext>
              </a:extLst>
            </p:cNvPr>
            <p:cNvSpPr/>
            <p:nvPr/>
          </p:nvSpPr>
          <p:spPr>
            <a:xfrm>
              <a:off x="1303869" y="1857941"/>
              <a:ext cx="231791" cy="23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887"/>
                    <a:pt x="0" y="10996"/>
                  </a:cubicBezTo>
                  <a:cubicBezTo>
                    <a:pt x="0" y="5105"/>
                    <a:pt x="4713" y="0"/>
                    <a:pt x="10604" y="0"/>
                  </a:cubicBezTo>
                  <a:cubicBezTo>
                    <a:pt x="16495" y="0"/>
                    <a:pt x="21600" y="5105"/>
                    <a:pt x="21600" y="10996"/>
                  </a:cubicBezTo>
                  <a:cubicBezTo>
                    <a:pt x="21600" y="16887"/>
                    <a:pt x="16495" y="21600"/>
                    <a:pt x="10604" y="21600"/>
                  </a:cubicBezTo>
                  <a:close/>
                  <a:moveTo>
                    <a:pt x="16887" y="9818"/>
                  </a:moveTo>
                  <a:cubicBezTo>
                    <a:pt x="16887" y="9425"/>
                    <a:pt x="16495" y="9033"/>
                    <a:pt x="16102" y="9033"/>
                  </a:cubicBezTo>
                  <a:cubicBezTo>
                    <a:pt x="12567" y="9033"/>
                    <a:pt x="12567" y="9033"/>
                    <a:pt x="12567" y="9033"/>
                  </a:cubicBezTo>
                  <a:cubicBezTo>
                    <a:pt x="12567" y="5498"/>
                    <a:pt x="12567" y="5498"/>
                    <a:pt x="12567" y="5498"/>
                  </a:cubicBezTo>
                  <a:cubicBezTo>
                    <a:pt x="12567" y="5105"/>
                    <a:pt x="12175" y="4713"/>
                    <a:pt x="11389" y="4713"/>
                  </a:cubicBezTo>
                  <a:cubicBezTo>
                    <a:pt x="9818" y="4713"/>
                    <a:pt x="9818" y="4713"/>
                    <a:pt x="9818" y="4713"/>
                  </a:cubicBezTo>
                  <a:cubicBezTo>
                    <a:pt x="9425" y="4713"/>
                    <a:pt x="9033" y="5105"/>
                    <a:pt x="9033" y="5498"/>
                  </a:cubicBezTo>
                  <a:cubicBezTo>
                    <a:pt x="9033" y="9033"/>
                    <a:pt x="9033" y="9033"/>
                    <a:pt x="9033" y="9033"/>
                  </a:cubicBezTo>
                  <a:cubicBezTo>
                    <a:pt x="5105" y="9033"/>
                    <a:pt x="5105" y="9033"/>
                    <a:pt x="5105" y="9033"/>
                  </a:cubicBezTo>
                  <a:cubicBezTo>
                    <a:pt x="4713" y="9033"/>
                    <a:pt x="4320" y="9425"/>
                    <a:pt x="4320" y="9818"/>
                  </a:cubicBezTo>
                  <a:cubicBezTo>
                    <a:pt x="4320" y="11782"/>
                    <a:pt x="4320" y="11782"/>
                    <a:pt x="4320" y="11782"/>
                  </a:cubicBezTo>
                  <a:cubicBezTo>
                    <a:pt x="4320" y="12175"/>
                    <a:pt x="4713" y="12567"/>
                    <a:pt x="5105" y="12567"/>
                  </a:cubicBezTo>
                  <a:cubicBezTo>
                    <a:pt x="9033" y="12567"/>
                    <a:pt x="9033" y="12567"/>
                    <a:pt x="9033" y="12567"/>
                  </a:cubicBezTo>
                  <a:cubicBezTo>
                    <a:pt x="9033" y="16102"/>
                    <a:pt x="9033" y="16102"/>
                    <a:pt x="9033" y="16102"/>
                  </a:cubicBezTo>
                  <a:cubicBezTo>
                    <a:pt x="9033" y="16887"/>
                    <a:pt x="9425" y="17280"/>
                    <a:pt x="9818" y="17280"/>
                  </a:cubicBezTo>
                  <a:cubicBezTo>
                    <a:pt x="11389" y="17280"/>
                    <a:pt x="11389" y="17280"/>
                    <a:pt x="11389" y="17280"/>
                  </a:cubicBezTo>
                  <a:cubicBezTo>
                    <a:pt x="12175" y="17280"/>
                    <a:pt x="12567" y="16887"/>
                    <a:pt x="12567" y="16102"/>
                  </a:cubicBezTo>
                  <a:cubicBezTo>
                    <a:pt x="12567" y="12567"/>
                    <a:pt x="12567" y="12567"/>
                    <a:pt x="12567" y="12567"/>
                  </a:cubicBezTo>
                  <a:cubicBezTo>
                    <a:pt x="16102" y="12567"/>
                    <a:pt x="16102" y="12567"/>
                    <a:pt x="16102" y="12567"/>
                  </a:cubicBezTo>
                  <a:cubicBezTo>
                    <a:pt x="16495" y="12567"/>
                    <a:pt x="16887" y="12175"/>
                    <a:pt x="16887" y="11782"/>
                  </a:cubicBezTo>
                  <a:lnTo>
                    <a:pt x="16887" y="98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000000"/>
                  </a:solidFill>
                </a:defRPr>
              </a:pPr>
              <a:endParaRPr sz="240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ïṩľíḋè">
              <a:extLst>
                <a:ext uri="{FF2B5EF4-FFF2-40B4-BE49-F238E27FC236}">
                  <a16:creationId xmlns="" xmlns:a16="http://schemas.microsoft.com/office/drawing/2014/main" id="{A704E64F-861D-47DC-B68E-9FF96C5FD7E8}"/>
                </a:ext>
              </a:extLst>
            </p:cNvPr>
            <p:cNvSpPr/>
            <p:nvPr/>
          </p:nvSpPr>
          <p:spPr>
            <a:xfrm>
              <a:off x="1303869" y="4157968"/>
              <a:ext cx="231791" cy="23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887"/>
                    <a:pt x="0" y="10996"/>
                  </a:cubicBezTo>
                  <a:cubicBezTo>
                    <a:pt x="0" y="5105"/>
                    <a:pt x="4713" y="0"/>
                    <a:pt x="10604" y="0"/>
                  </a:cubicBezTo>
                  <a:cubicBezTo>
                    <a:pt x="16495" y="0"/>
                    <a:pt x="21600" y="5105"/>
                    <a:pt x="21600" y="10996"/>
                  </a:cubicBezTo>
                  <a:cubicBezTo>
                    <a:pt x="21600" y="16887"/>
                    <a:pt x="16495" y="21600"/>
                    <a:pt x="10604" y="21600"/>
                  </a:cubicBezTo>
                  <a:close/>
                  <a:moveTo>
                    <a:pt x="16887" y="9818"/>
                  </a:moveTo>
                  <a:cubicBezTo>
                    <a:pt x="16887" y="9425"/>
                    <a:pt x="16495" y="9033"/>
                    <a:pt x="16102" y="9033"/>
                  </a:cubicBezTo>
                  <a:cubicBezTo>
                    <a:pt x="12567" y="9033"/>
                    <a:pt x="12567" y="9033"/>
                    <a:pt x="12567" y="9033"/>
                  </a:cubicBezTo>
                  <a:cubicBezTo>
                    <a:pt x="12567" y="5498"/>
                    <a:pt x="12567" y="5498"/>
                    <a:pt x="12567" y="5498"/>
                  </a:cubicBezTo>
                  <a:cubicBezTo>
                    <a:pt x="12567" y="5105"/>
                    <a:pt x="12175" y="4713"/>
                    <a:pt x="11389" y="4713"/>
                  </a:cubicBezTo>
                  <a:cubicBezTo>
                    <a:pt x="9818" y="4713"/>
                    <a:pt x="9818" y="4713"/>
                    <a:pt x="9818" y="4713"/>
                  </a:cubicBezTo>
                  <a:cubicBezTo>
                    <a:pt x="9425" y="4713"/>
                    <a:pt x="9033" y="5105"/>
                    <a:pt x="9033" y="5498"/>
                  </a:cubicBezTo>
                  <a:cubicBezTo>
                    <a:pt x="9033" y="9033"/>
                    <a:pt x="9033" y="9033"/>
                    <a:pt x="9033" y="9033"/>
                  </a:cubicBezTo>
                  <a:cubicBezTo>
                    <a:pt x="5105" y="9033"/>
                    <a:pt x="5105" y="9033"/>
                    <a:pt x="5105" y="9033"/>
                  </a:cubicBezTo>
                  <a:cubicBezTo>
                    <a:pt x="4713" y="9033"/>
                    <a:pt x="4320" y="9425"/>
                    <a:pt x="4320" y="9818"/>
                  </a:cubicBezTo>
                  <a:cubicBezTo>
                    <a:pt x="4320" y="11782"/>
                    <a:pt x="4320" y="11782"/>
                    <a:pt x="4320" y="11782"/>
                  </a:cubicBezTo>
                  <a:cubicBezTo>
                    <a:pt x="4320" y="12175"/>
                    <a:pt x="4713" y="12567"/>
                    <a:pt x="5105" y="12567"/>
                  </a:cubicBezTo>
                  <a:cubicBezTo>
                    <a:pt x="9033" y="12567"/>
                    <a:pt x="9033" y="12567"/>
                    <a:pt x="9033" y="12567"/>
                  </a:cubicBezTo>
                  <a:cubicBezTo>
                    <a:pt x="9033" y="16102"/>
                    <a:pt x="9033" y="16102"/>
                    <a:pt x="9033" y="16102"/>
                  </a:cubicBezTo>
                  <a:cubicBezTo>
                    <a:pt x="9033" y="16887"/>
                    <a:pt x="9425" y="17280"/>
                    <a:pt x="9818" y="17280"/>
                  </a:cubicBezTo>
                  <a:cubicBezTo>
                    <a:pt x="11389" y="17280"/>
                    <a:pt x="11389" y="17280"/>
                    <a:pt x="11389" y="17280"/>
                  </a:cubicBezTo>
                  <a:cubicBezTo>
                    <a:pt x="12175" y="17280"/>
                    <a:pt x="12567" y="16887"/>
                    <a:pt x="12567" y="16102"/>
                  </a:cubicBezTo>
                  <a:cubicBezTo>
                    <a:pt x="12567" y="12567"/>
                    <a:pt x="12567" y="12567"/>
                    <a:pt x="12567" y="12567"/>
                  </a:cubicBezTo>
                  <a:cubicBezTo>
                    <a:pt x="16102" y="12567"/>
                    <a:pt x="16102" y="12567"/>
                    <a:pt x="16102" y="12567"/>
                  </a:cubicBezTo>
                  <a:cubicBezTo>
                    <a:pt x="16495" y="12567"/>
                    <a:pt x="16887" y="12175"/>
                    <a:pt x="16887" y="11782"/>
                  </a:cubicBezTo>
                  <a:lnTo>
                    <a:pt x="16887" y="98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000000"/>
                  </a:solidFill>
                </a:defRPr>
              </a:pPr>
              <a:endParaRPr sz="240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esktop\新建文件夹\爱心公益PPT素材\1ff62fa13b925168527f6e1897939f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3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2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33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133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84788" y="3117850"/>
            <a:ext cx="4229100" cy="655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1218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7" b="1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手部损伤的预防</a:t>
            </a:r>
            <a:endParaRPr lang="zh-CN" altLang="en-US" sz="1467" b="1" dirty="0">
              <a:solidFill>
                <a:prstClr val="white">
                  <a:lumMod val="50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8" y="2633663"/>
            <a:ext cx="4117976" cy="293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1507" name="组合 8"/>
          <p:cNvGrpSpPr>
            <a:grpSpLocks/>
          </p:cNvGrpSpPr>
          <p:nvPr/>
        </p:nvGrpSpPr>
        <p:grpSpPr bwMode="auto">
          <a:xfrm>
            <a:off x="552450" y="288925"/>
            <a:ext cx="11087100" cy="6184900"/>
            <a:chOff x="959358" y="289668"/>
            <a:chExt cx="11087329" cy="6184677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3432246" cy="1025488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135" y="529372"/>
              <a:ext cx="3327469" cy="4619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二、手部损伤的预防</a:t>
              </a:r>
            </a:p>
          </p:txBody>
        </p:sp>
        <p:sp>
          <p:nvSpPr>
            <p:cNvPr id="21510" name="Freeform 6"/>
            <p:cNvSpPr>
              <a:spLocks noChangeArrowheads="1"/>
            </p:cNvSpPr>
            <p:nvPr/>
          </p:nvSpPr>
          <p:spPr bwMode="auto">
            <a:xfrm>
              <a:off x="1007533" y="2696098"/>
              <a:ext cx="3132667" cy="3738033"/>
            </a:xfrm>
            <a:custGeom>
              <a:avLst/>
              <a:gdLst>
                <a:gd name="T0" fmla="*/ 2932 w 5863"/>
                <a:gd name="T1" fmla="*/ 0 h 6999"/>
                <a:gd name="T2" fmla="*/ 5863 w 5863"/>
                <a:gd name="T3" fmla="*/ 2932 h 6999"/>
                <a:gd name="T4" fmla="*/ 5450 w 5863"/>
                <a:gd name="T5" fmla="*/ 4434 h 6999"/>
                <a:gd name="T6" fmla="*/ 2932 w 5863"/>
                <a:gd name="T7" fmla="*/ 6999 h 6999"/>
                <a:gd name="T8" fmla="*/ 414 w 5863"/>
                <a:gd name="T9" fmla="*/ 4434 h 6999"/>
                <a:gd name="T10" fmla="*/ 0 w 5863"/>
                <a:gd name="T11" fmla="*/ 2932 h 6999"/>
                <a:gd name="T12" fmla="*/ 2932 w 5863"/>
                <a:gd name="T13" fmla="*/ 0 h 6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A8512226-D4A7-4276-B7AB-74378A671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054" y="3837603"/>
              <a:ext cx="2322560" cy="2636742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8784D77-A9F5-4D71-B1E4-81A1ACDAF9F2}"/>
                </a:ext>
              </a:extLst>
            </p:cNvPr>
            <p:cNvSpPr/>
            <p:nvPr/>
          </p:nvSpPr>
          <p:spPr>
            <a:xfrm>
              <a:off x="1329254" y="3626473"/>
              <a:ext cx="2444800" cy="1200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摩擦伤：</a:t>
              </a:r>
              <a:r>
                <a:rPr lang="zh-CN" alt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擦伤可由转锯、飞轮、磨轮，皮带和滚筒引起，或者粗糙的材料造成。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822FAB0C-2716-484A-BBC0-A8913338EEBD}"/>
                </a:ext>
              </a:extLst>
            </p:cNvPr>
            <p:cNvSpPr/>
            <p:nvPr/>
          </p:nvSpPr>
          <p:spPr>
            <a:xfrm>
              <a:off x="4121723" y="4267800"/>
              <a:ext cx="1800262" cy="1476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刺伤 ：由钉子、螺丝刀、碎片、鱼钩、订书针、玻璃、或者齿状工具引起。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5BC7A882-B42A-4811-B044-0F4BB4B271C7}"/>
                </a:ext>
              </a:extLst>
            </p:cNvPr>
            <p:cNvSpPr txBox="1"/>
            <p:nvPr/>
          </p:nvSpPr>
          <p:spPr>
            <a:xfrm>
              <a:off x="4348741" y="1772340"/>
              <a:ext cx="7697946" cy="8302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危害</a:t>
              </a:r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表面皮肤的损失，有害物质和细菌更容易侵入致使局部感染。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  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预防</a:t>
              </a:r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将防护护具放在适当的地方，需要时带合适的手套</a:t>
              </a: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确保手套不会被机器卷走 。</a:t>
              </a:r>
            </a:p>
          </p:txBody>
        </p:sp>
        <p:cxnSp>
          <p:nvCxnSpPr>
            <p:cNvPr id="7" name="连接符: 肘形 6">
              <a:extLst>
                <a:ext uri="{FF2B5EF4-FFF2-40B4-BE49-F238E27FC236}">
                  <a16:creationId xmlns="" xmlns:a16="http://schemas.microsoft.com/office/drawing/2014/main" id="{D8CC6E60-22E9-4E43-9027-A53380D2A94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77185" y="2381918"/>
              <a:ext cx="914419" cy="728637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>
              <a:extLst>
                <a:ext uri="{FF2B5EF4-FFF2-40B4-BE49-F238E27FC236}">
                  <a16:creationId xmlns="" xmlns:a16="http://schemas.microsoft.com/office/drawing/2014/main" id="{89783E5C-57BF-45F0-BA5F-574B32E916E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68009" y="3837603"/>
              <a:ext cx="914419" cy="728636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84039B77-B9FC-4406-9C6C-0403E2894CE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782428" y="3626473"/>
              <a:ext cx="4302214" cy="20970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b="1">
                  <a:cs typeface="+mn-ea"/>
                  <a:sym typeface="+mn-lt"/>
                </a:rPr>
                <a:t>危害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cs typeface="+mn-ea"/>
                  <a:sym typeface="+mn-lt"/>
                </a:rPr>
                <a:t>深的可以穿破手的深部组织。如果治疗不当，会成为潜在的感染部位。</a:t>
              </a:r>
            </a:p>
            <a:p>
              <a:pPr marL="0" indent="0" fontAlgn="auto">
                <a:lnSpc>
                  <a:spcPct val="15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b="1">
                  <a:cs typeface="+mn-ea"/>
                  <a:sym typeface="+mn-lt"/>
                </a:rPr>
                <a:t>预防</a:t>
              </a:r>
              <a:r>
                <a:rPr lang="zh-CN" altLang="en-US" sz="1600" b="1" dirty="0"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cs typeface="+mn-ea"/>
                  <a:sym typeface="+mn-lt"/>
                </a:rPr>
                <a:t>保持工作区域清洁，用适当的工具做合适的工作，正确使用。小心使用螺丝刀，打孔机，尖钻和刀。</a:t>
              </a:r>
            </a:p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endParaRPr lang="en-US" altLang="zh-CN" sz="1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7663" y="236538"/>
            <a:ext cx="3263900" cy="4656137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95325" y="836613"/>
            <a:ext cx="4591050" cy="3829050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63025" y="3044825"/>
            <a:ext cx="3228975" cy="3813175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6459538" y="3690938"/>
            <a:ext cx="5527675" cy="2994025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85888" y="234950"/>
            <a:ext cx="1512887" cy="500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案例（一）</a:t>
            </a:r>
            <a:endParaRPr lang="en-US" altLang="zh-CN" sz="2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088" y="981075"/>
            <a:ext cx="327342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事故经过</a:t>
            </a:r>
            <a:r>
              <a:rPr lang="en-US" altLang="zh-CN" sz="1600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一行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人去观赏桃花，中午聚餐时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下午骑摩托车以时速</a:t>
            </a: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41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千米的速度返回，在路上发生了事故，两只手的手背擦伤多处，左脸颧骨处有一大块擦伤，左肩膀上也有一大块，左侧肋骨疼痛难忍，呼吸和活动都受到一定程度的影响。</a:t>
            </a:r>
            <a:endParaRPr lang="en-US" altLang="zh-CN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事故原因：</a:t>
            </a:r>
            <a:endParaRPr lang="en-US" altLang="zh-CN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、本起事故属于酒后驾车。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、超速行驶，骑车人当时的安全意识疏忽。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、感觉天热，手套摘下来没有带 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921875" y="3052763"/>
            <a:ext cx="1304925" cy="496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案例（二）</a:t>
            </a:r>
            <a:endParaRPr lang="en-US" altLang="zh-CN" sz="20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13650" y="3787775"/>
            <a:ext cx="4373563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事故经过：</a:t>
            </a:r>
            <a:endParaRPr lang="en-US" altLang="zh-CN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××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操作工在弯腰取出包装箱内的零件时，支撑脚打滑，操作工下意识用手抓住包装箱边缘造成手臂被生锈钢钉刺划伤。</a:t>
            </a:r>
            <a:endParaRPr lang="en-US" altLang="zh-CN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主要启示：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、地面油污未及时清理。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、材料部门没有使用送料小车或货架，将带有钢钉的包装箱直接送到现场。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、操作工缺乏自我保护意识，明知此操作存在危险，不及时上报整改。</a:t>
            </a:r>
          </a:p>
        </p:txBody>
      </p:sp>
      <p:pic>
        <p:nvPicPr>
          <p:cNvPr id="23562" name="Picture 4" descr="show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438" y="788988"/>
            <a:ext cx="25384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7" descr="P10005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1963" y="4027488"/>
            <a:ext cx="21685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8" y="2633663"/>
            <a:ext cx="4117976" cy="293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5603" name="组合 1"/>
          <p:cNvGrpSpPr>
            <a:grpSpLocks/>
          </p:cNvGrpSpPr>
          <p:nvPr/>
        </p:nvGrpSpPr>
        <p:grpSpPr bwMode="auto">
          <a:xfrm>
            <a:off x="428625" y="288925"/>
            <a:ext cx="11334750" cy="6132513"/>
            <a:chOff x="959358" y="289668"/>
            <a:chExt cx="11336029" cy="6131518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3432562" cy="1025359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145" y="529342"/>
              <a:ext cx="3327775" cy="461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solidFill>
                    <a:srgbClr val="FFFFFF">
                      <a:lumMod val="95000"/>
                    </a:srgbClr>
                  </a:solidFill>
                  <a:latin typeface="Arial"/>
                  <a:ea typeface="Microsoft YaHei"/>
                  <a:cs typeface="+mn-ea"/>
                  <a:sym typeface="+mn-lt"/>
                </a:rPr>
                <a:t>二、手部损伤的预防</a:t>
              </a:r>
            </a:p>
          </p:txBody>
        </p:sp>
        <p:sp>
          <p:nvSpPr>
            <p:cNvPr id="25606" name="Freeform 6"/>
            <p:cNvSpPr>
              <a:spLocks noChangeArrowheads="1"/>
            </p:cNvSpPr>
            <p:nvPr/>
          </p:nvSpPr>
          <p:spPr bwMode="auto">
            <a:xfrm>
              <a:off x="1007533" y="2642939"/>
              <a:ext cx="3132667" cy="3738033"/>
            </a:xfrm>
            <a:custGeom>
              <a:avLst/>
              <a:gdLst>
                <a:gd name="T0" fmla="*/ 2932 w 5863"/>
                <a:gd name="T1" fmla="*/ 0 h 6999"/>
                <a:gd name="T2" fmla="*/ 5863 w 5863"/>
                <a:gd name="T3" fmla="*/ 2932 h 6999"/>
                <a:gd name="T4" fmla="*/ 5450 w 5863"/>
                <a:gd name="T5" fmla="*/ 4434 h 6999"/>
                <a:gd name="T6" fmla="*/ 2932 w 5863"/>
                <a:gd name="T7" fmla="*/ 6999 h 6999"/>
                <a:gd name="T8" fmla="*/ 414 w 5863"/>
                <a:gd name="T9" fmla="*/ 4434 h 6999"/>
                <a:gd name="T10" fmla="*/ 0 w 5863"/>
                <a:gd name="T11" fmla="*/ 2932 h 6999"/>
                <a:gd name="T12" fmla="*/ 2932 w 5863"/>
                <a:gd name="T13" fmla="*/ 0 h 6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07" tIns="45704" rIns="91407" bIns="45704"/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A8512226-D4A7-4276-B7AB-74378A671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314" y="3784776"/>
              <a:ext cx="2321187" cy="2636410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defTabSz="1218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8784D77-A9F5-4D71-B1E4-81A1ACDAF9F2}"/>
                </a:ext>
              </a:extLst>
            </p:cNvPr>
            <p:cNvSpPr/>
            <p:nvPr/>
          </p:nvSpPr>
          <p:spPr>
            <a:xfrm>
              <a:off x="1329288" y="3573673"/>
              <a:ext cx="2445026" cy="14761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切割伤：</a:t>
              </a:r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切割伤一般发生在你使用钝器努力切割时，或者两个表面在切线方向接触时。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822FAB0C-2716-484A-BBC0-A8913338EEBD}"/>
                </a:ext>
              </a:extLst>
            </p:cNvPr>
            <p:cNvSpPr/>
            <p:nvPr/>
          </p:nvSpPr>
          <p:spPr>
            <a:xfrm>
              <a:off x="4122015" y="4214919"/>
              <a:ext cx="1800428" cy="14761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挫伤：</a:t>
              </a:r>
              <a:r>
                <a: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在摔倒时手部着地，会导致挫损发生，或者突然过度用力 。</a:t>
              </a:r>
            </a:p>
          </p:txBody>
        </p:sp>
        <p:sp>
          <p:nvSpPr>
            <p:cNvPr id="25610" name="文本框 14"/>
            <p:cNvSpPr txBox="1">
              <a:spLocks noChangeArrowheads="1"/>
            </p:cNvSpPr>
            <p:nvPr/>
          </p:nvSpPr>
          <p:spPr bwMode="auto">
            <a:xfrm>
              <a:off x="4359348" y="1176375"/>
              <a:ext cx="7697972" cy="177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b="1">
                  <a:sym typeface="+mn-lt"/>
                </a:rPr>
                <a:t>危害：</a:t>
              </a:r>
              <a:r>
                <a:rPr lang="zh-CN" altLang="en-US" sz="1600">
                  <a:sym typeface="+mn-lt"/>
                </a:rPr>
                <a:t>轻度的切割仅仅伤及皮肤，深部的切割伤可以伤及神经和肌腱，甚至完全损害手的部分功能。</a:t>
              </a:r>
              <a:endParaRPr lang="en-US" altLang="zh-CN" sz="1600">
                <a:sym typeface="+mn-lt"/>
              </a:endParaRPr>
            </a:p>
            <a:p>
              <a:pPr eaLnBrk="1" hangingPunct="1"/>
              <a:endParaRPr lang="zh-CN" altLang="en-US" sz="1600" b="1">
                <a:sym typeface="+mn-l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b="1">
                  <a:sym typeface="+mn-lt"/>
                </a:rPr>
                <a:t>预防：</a:t>
              </a:r>
              <a:r>
                <a:rPr lang="zh-CN" altLang="en-US" sz="1600">
                  <a:sym typeface="+mn-lt"/>
                </a:rPr>
                <a:t>远离刀刃，使用锋利的可缩回的刀片；接触锋利毛边时。使用手套保护，防止切割和划伤；警惕工作中的切割事故。</a:t>
              </a:r>
            </a:p>
          </p:txBody>
        </p:sp>
        <p:cxnSp>
          <p:nvCxnSpPr>
            <p:cNvPr id="7" name="连接符: 肘形 6">
              <a:extLst>
                <a:ext uri="{FF2B5EF4-FFF2-40B4-BE49-F238E27FC236}">
                  <a16:creationId xmlns="" xmlns:a16="http://schemas.microsoft.com/office/drawing/2014/main" id="{D8CC6E60-22E9-4E43-9027-A53380D2A94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77417" y="2329275"/>
              <a:ext cx="914503" cy="728544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>
              <a:extLst>
                <a:ext uri="{FF2B5EF4-FFF2-40B4-BE49-F238E27FC236}">
                  <a16:creationId xmlns="" xmlns:a16="http://schemas.microsoft.com/office/drawing/2014/main" id="{89783E5C-57BF-45F0-BA5F-574B32E916E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66875" y="3784776"/>
              <a:ext cx="914503" cy="72854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7E2CA36E-6C25-4207-BC54-780DFC172DAF}"/>
                </a:ext>
              </a:extLst>
            </p:cNvPr>
            <p:cNvSpPr/>
            <p:nvPr/>
          </p:nvSpPr>
          <p:spPr>
            <a:xfrm>
              <a:off x="6781378" y="3486374"/>
              <a:ext cx="5514009" cy="19332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危害</a:t>
              </a:r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损伤关节的肌肉和韧带淤血，牵拉或者</a:t>
              </a:r>
              <a:r>
                <a:rPr lang="zh-CN" altLang="en-US" sz="1600">
                  <a:latin typeface="+mn-lt"/>
                  <a:ea typeface="+mn-ea"/>
                  <a:cs typeface="+mn-ea"/>
                  <a:sym typeface="+mn-lt"/>
                </a:rPr>
                <a:t>撕裂。</a:t>
              </a:r>
              <a:endParaRPr lang="en-US" altLang="zh-CN" sz="1600"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预防</a:t>
              </a:r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走楼梯时小心，尤其时在负有重物时</a:t>
              </a: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及时报告和修理损害的楼梯，地毯或者地板垫</a:t>
              </a: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不要用椅子作为攀爬工具。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CE0118"/>
      </a:accent1>
      <a:accent2>
        <a:srgbClr val="FF4151"/>
      </a:accent2>
      <a:accent3>
        <a:srgbClr val="FCB00C"/>
      </a:accent3>
      <a:accent4>
        <a:srgbClr val="0270E0"/>
      </a:accent4>
      <a:accent5>
        <a:srgbClr val="787878"/>
      </a:accent5>
      <a:accent6>
        <a:srgbClr val="000000"/>
      </a:accent6>
      <a:hlink>
        <a:srgbClr val="4472C4"/>
      </a:hlink>
      <a:folHlink>
        <a:srgbClr val="BFBFBF"/>
      </a:folHlink>
    </a:clrScheme>
    <a:fontScheme name="nqjydtx4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4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CE0118"/>
    </a:accent1>
    <a:accent2>
      <a:srgbClr val="FF4151"/>
    </a:accent2>
    <a:accent3>
      <a:srgbClr val="FCB00C"/>
    </a:accent3>
    <a:accent4>
      <a:srgbClr val="0270E0"/>
    </a:accent4>
    <a:accent5>
      <a:srgbClr val="787878"/>
    </a:accent5>
    <a:accent6>
      <a:srgbClr val="000000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2743</Words>
  <Application>Microsoft Office PowerPoint</Application>
  <PresentationFormat>自定义</PresentationFormat>
  <Paragraphs>214</Paragraphs>
  <Slides>29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2019-10-03T07:58:54Z</dcterms:created>
  <dcterms:modified xsi:type="dcterms:W3CDTF">2019-10-03T08:01:31Z</dcterms:modified>
</cp:coreProperties>
</file>